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7" r:id="rId3"/>
    <p:sldId id="275" r:id="rId4"/>
    <p:sldId id="276" r:id="rId5"/>
    <p:sldId id="264" r:id="rId6"/>
    <p:sldId id="260" r:id="rId7"/>
    <p:sldId id="279" r:id="rId8"/>
    <p:sldId id="278" r:id="rId9"/>
    <p:sldId id="280" r:id="rId10"/>
    <p:sldId id="281" r:id="rId11"/>
    <p:sldId id="282" r:id="rId12"/>
    <p:sldId id="262" r:id="rId13"/>
    <p:sldId id="283" r:id="rId14"/>
    <p:sldId id="263" r:id="rId15"/>
    <p:sldId id="268" r:id="rId16"/>
    <p:sldId id="273" r:id="rId17"/>
    <p:sldId id="267" r:id="rId18"/>
    <p:sldId id="261" r:id="rId19"/>
    <p:sldId id="270" r:id="rId20"/>
    <p:sldId id="271" r:id="rId21"/>
    <p:sldId id="272" r:id="rId22"/>
    <p:sldId id="269"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094" autoAdjust="0"/>
  </p:normalViewPr>
  <p:slideViewPr>
    <p:cSldViewPr snapToGrid="0">
      <p:cViewPr varScale="1">
        <p:scale>
          <a:sx n="54" d="100"/>
          <a:sy n="54" d="100"/>
        </p:scale>
        <p:origin x="11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A400B-5056-4312-B691-A92DCCD36412}"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0DD64C1A-7A5A-4E2B-849F-D4AFFA45EB50}">
      <dgm:prSet phldrT="[Text]"/>
      <dgm:spPr/>
      <dgm:t>
        <a:bodyPr/>
        <a:lstStyle/>
        <a:p>
          <a:r>
            <a:rPr lang="en-US" dirty="0"/>
            <a:t>Stakeholder analysis </a:t>
          </a:r>
        </a:p>
      </dgm:t>
    </dgm:pt>
    <dgm:pt modelId="{88854C08-DAD3-4820-AB81-34CAA0D23E43}" type="parTrans" cxnId="{4F9B090A-32F7-4D86-8601-7A15F110CB2C}">
      <dgm:prSet/>
      <dgm:spPr/>
      <dgm:t>
        <a:bodyPr/>
        <a:lstStyle/>
        <a:p>
          <a:endParaRPr lang="en-US"/>
        </a:p>
      </dgm:t>
    </dgm:pt>
    <dgm:pt modelId="{0CF28B73-0326-48F1-B90D-C58CDB981DA5}" type="sibTrans" cxnId="{4F9B090A-32F7-4D86-8601-7A15F110CB2C}">
      <dgm:prSet/>
      <dgm:spPr/>
      <dgm:t>
        <a:bodyPr/>
        <a:lstStyle/>
        <a:p>
          <a:endParaRPr lang="en-US"/>
        </a:p>
      </dgm:t>
    </dgm:pt>
    <dgm:pt modelId="{355AC73E-66FD-4829-8194-A6118FE5D51C}">
      <dgm:prSet phldrT="[Text]"/>
      <dgm:spPr/>
      <dgm:t>
        <a:bodyPr/>
        <a:lstStyle/>
        <a:p>
          <a:r>
            <a:rPr lang="en-US" dirty="0"/>
            <a:t>High power low interest	</a:t>
          </a:r>
        </a:p>
      </dgm:t>
    </dgm:pt>
    <dgm:pt modelId="{55DD9D22-CB2A-4CD1-8FFA-18DE19E88B51}" type="parTrans" cxnId="{4DDF8609-1187-4888-8FF4-D6418E2A801E}">
      <dgm:prSet/>
      <dgm:spPr/>
      <dgm:t>
        <a:bodyPr/>
        <a:lstStyle/>
        <a:p>
          <a:endParaRPr lang="en-US"/>
        </a:p>
      </dgm:t>
    </dgm:pt>
    <dgm:pt modelId="{FA3A5E7F-58FB-4067-B1E2-012DA3FA7CAF}" type="sibTrans" cxnId="{4DDF8609-1187-4888-8FF4-D6418E2A801E}">
      <dgm:prSet/>
      <dgm:spPr/>
      <dgm:t>
        <a:bodyPr/>
        <a:lstStyle/>
        <a:p>
          <a:endParaRPr lang="en-US"/>
        </a:p>
      </dgm:t>
    </dgm:pt>
    <dgm:pt modelId="{2FB6D0B4-6237-4C03-B4D9-58C767048024}">
      <dgm:prSet phldrT="[Text]"/>
      <dgm:spPr/>
      <dgm:t>
        <a:bodyPr/>
        <a:lstStyle/>
        <a:p>
          <a:r>
            <a:rPr lang="en-US" dirty="0"/>
            <a:t>High power high interest</a:t>
          </a:r>
        </a:p>
      </dgm:t>
    </dgm:pt>
    <dgm:pt modelId="{57DC9E0B-6293-46CE-B6E2-6F82E095FFA0}" type="parTrans" cxnId="{33550C9B-B9EA-4CAD-8761-A6AA5492A1E6}">
      <dgm:prSet/>
      <dgm:spPr/>
      <dgm:t>
        <a:bodyPr/>
        <a:lstStyle/>
        <a:p>
          <a:endParaRPr lang="en-US"/>
        </a:p>
      </dgm:t>
    </dgm:pt>
    <dgm:pt modelId="{6970CCD4-6283-419F-B868-46909B8658F3}" type="sibTrans" cxnId="{33550C9B-B9EA-4CAD-8761-A6AA5492A1E6}">
      <dgm:prSet/>
      <dgm:spPr/>
      <dgm:t>
        <a:bodyPr/>
        <a:lstStyle/>
        <a:p>
          <a:endParaRPr lang="en-US"/>
        </a:p>
      </dgm:t>
    </dgm:pt>
    <dgm:pt modelId="{D5112280-5ABB-4997-9EFE-3D29D2970A96}">
      <dgm:prSet phldrT="[Text]"/>
      <dgm:spPr/>
      <dgm:t>
        <a:bodyPr/>
        <a:lstStyle/>
        <a:p>
          <a:r>
            <a:rPr lang="en-US" dirty="0"/>
            <a:t>Low power low interest</a:t>
          </a:r>
        </a:p>
      </dgm:t>
    </dgm:pt>
    <dgm:pt modelId="{3D08C1A4-A401-4144-AB45-EEBAE35DFE1D}" type="parTrans" cxnId="{EFB04354-D414-4E53-AF12-D503E6441FDE}">
      <dgm:prSet/>
      <dgm:spPr/>
      <dgm:t>
        <a:bodyPr/>
        <a:lstStyle/>
        <a:p>
          <a:endParaRPr lang="en-US"/>
        </a:p>
      </dgm:t>
    </dgm:pt>
    <dgm:pt modelId="{1AF545D3-CD5A-4B04-AF88-B66E176602BF}" type="sibTrans" cxnId="{EFB04354-D414-4E53-AF12-D503E6441FDE}">
      <dgm:prSet/>
      <dgm:spPr/>
      <dgm:t>
        <a:bodyPr/>
        <a:lstStyle/>
        <a:p>
          <a:endParaRPr lang="en-US"/>
        </a:p>
      </dgm:t>
    </dgm:pt>
    <dgm:pt modelId="{302A6445-61E6-4373-AC93-692AB7D3BD50}">
      <dgm:prSet phldrT="[Text]"/>
      <dgm:spPr/>
      <dgm:t>
        <a:bodyPr/>
        <a:lstStyle/>
        <a:p>
          <a:r>
            <a:rPr lang="en-US" dirty="0"/>
            <a:t>Low power high interest</a:t>
          </a:r>
        </a:p>
      </dgm:t>
    </dgm:pt>
    <dgm:pt modelId="{A83E2023-C4A3-44D3-9A8B-7299E362474B}" type="parTrans" cxnId="{7AA08C4D-E28F-4494-99CC-44ED24DC0AD1}">
      <dgm:prSet/>
      <dgm:spPr/>
      <dgm:t>
        <a:bodyPr/>
        <a:lstStyle/>
        <a:p>
          <a:endParaRPr lang="en-US"/>
        </a:p>
      </dgm:t>
    </dgm:pt>
    <dgm:pt modelId="{699CA65A-8AE4-4DA5-9298-F90736E26DF0}" type="sibTrans" cxnId="{7AA08C4D-E28F-4494-99CC-44ED24DC0AD1}">
      <dgm:prSet/>
      <dgm:spPr/>
      <dgm:t>
        <a:bodyPr/>
        <a:lstStyle/>
        <a:p>
          <a:endParaRPr lang="en-US"/>
        </a:p>
      </dgm:t>
    </dgm:pt>
    <dgm:pt modelId="{3B4C8793-EFA4-41A4-B112-6795AD16834B}" type="pres">
      <dgm:prSet presAssocID="{7CAA400B-5056-4312-B691-A92DCCD36412}" presName="diagram" presStyleCnt="0">
        <dgm:presLayoutVars>
          <dgm:chMax val="1"/>
          <dgm:dir/>
          <dgm:animLvl val="ctr"/>
          <dgm:resizeHandles val="exact"/>
        </dgm:presLayoutVars>
      </dgm:prSet>
      <dgm:spPr/>
    </dgm:pt>
    <dgm:pt modelId="{D4E6BDFD-8FE2-4646-8D1F-69B6D3CE8F6D}" type="pres">
      <dgm:prSet presAssocID="{7CAA400B-5056-4312-B691-A92DCCD36412}" presName="matrix" presStyleCnt="0"/>
      <dgm:spPr/>
    </dgm:pt>
    <dgm:pt modelId="{733F3896-6B63-438F-A2DA-59D236C55316}" type="pres">
      <dgm:prSet presAssocID="{7CAA400B-5056-4312-B691-A92DCCD36412}" presName="tile1" presStyleLbl="node1" presStyleIdx="0" presStyleCnt="4"/>
      <dgm:spPr/>
    </dgm:pt>
    <dgm:pt modelId="{8BFA0396-748B-4C1E-A9C2-A1DE01D86631}" type="pres">
      <dgm:prSet presAssocID="{7CAA400B-5056-4312-B691-A92DCCD36412}" presName="tile1text" presStyleLbl="node1" presStyleIdx="0" presStyleCnt="4">
        <dgm:presLayoutVars>
          <dgm:chMax val="0"/>
          <dgm:chPref val="0"/>
          <dgm:bulletEnabled val="1"/>
        </dgm:presLayoutVars>
      </dgm:prSet>
      <dgm:spPr/>
    </dgm:pt>
    <dgm:pt modelId="{8F9293F5-2A61-423B-BD6D-8899A3F5BD8F}" type="pres">
      <dgm:prSet presAssocID="{7CAA400B-5056-4312-B691-A92DCCD36412}" presName="tile2" presStyleLbl="node1" presStyleIdx="1" presStyleCnt="4"/>
      <dgm:spPr/>
    </dgm:pt>
    <dgm:pt modelId="{25930BE4-15AC-4479-B88A-EF95207663EA}" type="pres">
      <dgm:prSet presAssocID="{7CAA400B-5056-4312-B691-A92DCCD36412}" presName="tile2text" presStyleLbl="node1" presStyleIdx="1" presStyleCnt="4">
        <dgm:presLayoutVars>
          <dgm:chMax val="0"/>
          <dgm:chPref val="0"/>
          <dgm:bulletEnabled val="1"/>
        </dgm:presLayoutVars>
      </dgm:prSet>
      <dgm:spPr/>
    </dgm:pt>
    <dgm:pt modelId="{07663478-DF02-4AB9-B66D-1D455753D757}" type="pres">
      <dgm:prSet presAssocID="{7CAA400B-5056-4312-B691-A92DCCD36412}" presName="tile3" presStyleLbl="node1" presStyleIdx="2" presStyleCnt="4"/>
      <dgm:spPr/>
    </dgm:pt>
    <dgm:pt modelId="{E0FBC8A0-6AC1-40E1-9CBB-87612A49BE0A}" type="pres">
      <dgm:prSet presAssocID="{7CAA400B-5056-4312-B691-A92DCCD36412}" presName="tile3text" presStyleLbl="node1" presStyleIdx="2" presStyleCnt="4">
        <dgm:presLayoutVars>
          <dgm:chMax val="0"/>
          <dgm:chPref val="0"/>
          <dgm:bulletEnabled val="1"/>
        </dgm:presLayoutVars>
      </dgm:prSet>
      <dgm:spPr/>
    </dgm:pt>
    <dgm:pt modelId="{AC512E93-13D6-44FE-A50E-27EAA509B354}" type="pres">
      <dgm:prSet presAssocID="{7CAA400B-5056-4312-B691-A92DCCD36412}" presName="tile4" presStyleLbl="node1" presStyleIdx="3" presStyleCnt="4"/>
      <dgm:spPr/>
    </dgm:pt>
    <dgm:pt modelId="{62C88F32-E084-4A99-A649-365CC5D46D71}" type="pres">
      <dgm:prSet presAssocID="{7CAA400B-5056-4312-B691-A92DCCD36412}" presName="tile4text" presStyleLbl="node1" presStyleIdx="3" presStyleCnt="4">
        <dgm:presLayoutVars>
          <dgm:chMax val="0"/>
          <dgm:chPref val="0"/>
          <dgm:bulletEnabled val="1"/>
        </dgm:presLayoutVars>
      </dgm:prSet>
      <dgm:spPr/>
    </dgm:pt>
    <dgm:pt modelId="{CD9B6D9E-A5DB-45A5-9332-F0F06A10397F}" type="pres">
      <dgm:prSet presAssocID="{7CAA400B-5056-4312-B691-A92DCCD36412}" presName="centerTile" presStyleLbl="fgShp" presStyleIdx="0" presStyleCnt="1">
        <dgm:presLayoutVars>
          <dgm:chMax val="0"/>
          <dgm:chPref val="0"/>
        </dgm:presLayoutVars>
      </dgm:prSet>
      <dgm:spPr/>
    </dgm:pt>
  </dgm:ptLst>
  <dgm:cxnLst>
    <dgm:cxn modelId="{0AAB1A01-633B-47C2-8C69-8A43C32D7FEE}" type="presOf" srcId="{7CAA400B-5056-4312-B691-A92DCCD36412}" destId="{3B4C8793-EFA4-41A4-B112-6795AD16834B}" srcOrd="0" destOrd="0" presId="urn:microsoft.com/office/officeart/2005/8/layout/matrix1"/>
    <dgm:cxn modelId="{4DDF8609-1187-4888-8FF4-D6418E2A801E}" srcId="{0DD64C1A-7A5A-4E2B-849F-D4AFFA45EB50}" destId="{355AC73E-66FD-4829-8194-A6118FE5D51C}" srcOrd="0" destOrd="0" parTransId="{55DD9D22-CB2A-4CD1-8FFA-18DE19E88B51}" sibTransId="{FA3A5E7F-58FB-4067-B1E2-012DA3FA7CAF}"/>
    <dgm:cxn modelId="{4F9B090A-32F7-4D86-8601-7A15F110CB2C}" srcId="{7CAA400B-5056-4312-B691-A92DCCD36412}" destId="{0DD64C1A-7A5A-4E2B-849F-D4AFFA45EB50}" srcOrd="0" destOrd="0" parTransId="{88854C08-DAD3-4820-AB81-34CAA0D23E43}" sibTransId="{0CF28B73-0326-48F1-B90D-C58CDB981DA5}"/>
    <dgm:cxn modelId="{2FB7DC1C-8DE1-4389-A37B-6FEF3A6E5AFC}" type="presOf" srcId="{355AC73E-66FD-4829-8194-A6118FE5D51C}" destId="{8BFA0396-748B-4C1E-A9C2-A1DE01D86631}" srcOrd="1" destOrd="0" presId="urn:microsoft.com/office/officeart/2005/8/layout/matrix1"/>
    <dgm:cxn modelId="{A4A5B625-C895-47A2-952C-A2F9CF076F34}" type="presOf" srcId="{2FB6D0B4-6237-4C03-B4D9-58C767048024}" destId="{25930BE4-15AC-4479-B88A-EF95207663EA}" srcOrd="1" destOrd="0" presId="urn:microsoft.com/office/officeart/2005/8/layout/matrix1"/>
    <dgm:cxn modelId="{A9193736-E354-4247-832E-1592D716A7D6}" type="presOf" srcId="{D5112280-5ABB-4997-9EFE-3D29D2970A96}" destId="{E0FBC8A0-6AC1-40E1-9CBB-87612A49BE0A}" srcOrd="1" destOrd="0" presId="urn:microsoft.com/office/officeart/2005/8/layout/matrix1"/>
    <dgm:cxn modelId="{F6714A66-4054-4262-957A-4BF83356BCF4}" type="presOf" srcId="{355AC73E-66FD-4829-8194-A6118FE5D51C}" destId="{733F3896-6B63-438F-A2DA-59D236C55316}" srcOrd="0" destOrd="0" presId="urn:microsoft.com/office/officeart/2005/8/layout/matrix1"/>
    <dgm:cxn modelId="{7AA08C4D-E28F-4494-99CC-44ED24DC0AD1}" srcId="{0DD64C1A-7A5A-4E2B-849F-D4AFFA45EB50}" destId="{302A6445-61E6-4373-AC93-692AB7D3BD50}" srcOrd="3" destOrd="0" parTransId="{A83E2023-C4A3-44D3-9A8B-7299E362474B}" sibTransId="{699CA65A-8AE4-4DA5-9298-F90736E26DF0}"/>
    <dgm:cxn modelId="{EFB04354-D414-4E53-AF12-D503E6441FDE}" srcId="{0DD64C1A-7A5A-4E2B-849F-D4AFFA45EB50}" destId="{D5112280-5ABB-4997-9EFE-3D29D2970A96}" srcOrd="2" destOrd="0" parTransId="{3D08C1A4-A401-4144-AB45-EEBAE35DFE1D}" sibTransId="{1AF545D3-CD5A-4B04-AF88-B66E176602BF}"/>
    <dgm:cxn modelId="{E21BD38E-8CE2-4D2E-91F6-441268F57FAD}" type="presOf" srcId="{2FB6D0B4-6237-4C03-B4D9-58C767048024}" destId="{8F9293F5-2A61-423B-BD6D-8899A3F5BD8F}" srcOrd="0" destOrd="0" presId="urn:microsoft.com/office/officeart/2005/8/layout/matrix1"/>
    <dgm:cxn modelId="{5917FE9A-1E20-405A-ACA5-0523AE8010F5}" type="presOf" srcId="{302A6445-61E6-4373-AC93-692AB7D3BD50}" destId="{62C88F32-E084-4A99-A649-365CC5D46D71}" srcOrd="1" destOrd="0" presId="urn:microsoft.com/office/officeart/2005/8/layout/matrix1"/>
    <dgm:cxn modelId="{33550C9B-B9EA-4CAD-8761-A6AA5492A1E6}" srcId="{0DD64C1A-7A5A-4E2B-849F-D4AFFA45EB50}" destId="{2FB6D0B4-6237-4C03-B4D9-58C767048024}" srcOrd="1" destOrd="0" parTransId="{57DC9E0B-6293-46CE-B6E2-6F82E095FFA0}" sibTransId="{6970CCD4-6283-419F-B868-46909B8658F3}"/>
    <dgm:cxn modelId="{6937C4E1-8E74-4FA0-9416-FB95D866D384}" type="presOf" srcId="{302A6445-61E6-4373-AC93-692AB7D3BD50}" destId="{AC512E93-13D6-44FE-A50E-27EAA509B354}" srcOrd="0" destOrd="0" presId="urn:microsoft.com/office/officeart/2005/8/layout/matrix1"/>
    <dgm:cxn modelId="{4293FEF6-489A-4CEA-B226-18FB196F89D8}" type="presOf" srcId="{D5112280-5ABB-4997-9EFE-3D29D2970A96}" destId="{07663478-DF02-4AB9-B66D-1D455753D757}" srcOrd="0" destOrd="0" presId="urn:microsoft.com/office/officeart/2005/8/layout/matrix1"/>
    <dgm:cxn modelId="{67DE9BFC-38CF-4760-A9CD-0F7E7C954D15}" type="presOf" srcId="{0DD64C1A-7A5A-4E2B-849F-D4AFFA45EB50}" destId="{CD9B6D9E-A5DB-45A5-9332-F0F06A10397F}" srcOrd="0" destOrd="0" presId="urn:microsoft.com/office/officeart/2005/8/layout/matrix1"/>
    <dgm:cxn modelId="{580190EA-5570-42D5-96D1-5FC6553389C2}" type="presParOf" srcId="{3B4C8793-EFA4-41A4-B112-6795AD16834B}" destId="{D4E6BDFD-8FE2-4646-8D1F-69B6D3CE8F6D}" srcOrd="0" destOrd="0" presId="urn:microsoft.com/office/officeart/2005/8/layout/matrix1"/>
    <dgm:cxn modelId="{591D6AD0-880D-4557-B906-23B6C44337FC}" type="presParOf" srcId="{D4E6BDFD-8FE2-4646-8D1F-69B6D3CE8F6D}" destId="{733F3896-6B63-438F-A2DA-59D236C55316}" srcOrd="0" destOrd="0" presId="urn:microsoft.com/office/officeart/2005/8/layout/matrix1"/>
    <dgm:cxn modelId="{00221160-6291-4821-9E0E-04BC9B1B1CAF}" type="presParOf" srcId="{D4E6BDFD-8FE2-4646-8D1F-69B6D3CE8F6D}" destId="{8BFA0396-748B-4C1E-A9C2-A1DE01D86631}" srcOrd="1" destOrd="0" presId="urn:microsoft.com/office/officeart/2005/8/layout/matrix1"/>
    <dgm:cxn modelId="{EAE73D14-E291-4559-A4B3-DEEE54B1B439}" type="presParOf" srcId="{D4E6BDFD-8FE2-4646-8D1F-69B6D3CE8F6D}" destId="{8F9293F5-2A61-423B-BD6D-8899A3F5BD8F}" srcOrd="2" destOrd="0" presId="urn:microsoft.com/office/officeart/2005/8/layout/matrix1"/>
    <dgm:cxn modelId="{5D848C91-4F2D-4F42-B7EF-8D0A5DFE7CE2}" type="presParOf" srcId="{D4E6BDFD-8FE2-4646-8D1F-69B6D3CE8F6D}" destId="{25930BE4-15AC-4479-B88A-EF95207663EA}" srcOrd="3" destOrd="0" presId="urn:microsoft.com/office/officeart/2005/8/layout/matrix1"/>
    <dgm:cxn modelId="{8118E498-C83D-4F6D-B22B-F288EFB8058A}" type="presParOf" srcId="{D4E6BDFD-8FE2-4646-8D1F-69B6D3CE8F6D}" destId="{07663478-DF02-4AB9-B66D-1D455753D757}" srcOrd="4" destOrd="0" presId="urn:microsoft.com/office/officeart/2005/8/layout/matrix1"/>
    <dgm:cxn modelId="{E0D33553-E9C2-4A9E-AAE6-A368A07D124E}" type="presParOf" srcId="{D4E6BDFD-8FE2-4646-8D1F-69B6D3CE8F6D}" destId="{E0FBC8A0-6AC1-40E1-9CBB-87612A49BE0A}" srcOrd="5" destOrd="0" presId="urn:microsoft.com/office/officeart/2005/8/layout/matrix1"/>
    <dgm:cxn modelId="{141FE1A5-961A-469B-A15E-D17C1373EFA6}" type="presParOf" srcId="{D4E6BDFD-8FE2-4646-8D1F-69B6D3CE8F6D}" destId="{AC512E93-13D6-44FE-A50E-27EAA509B354}" srcOrd="6" destOrd="0" presId="urn:microsoft.com/office/officeart/2005/8/layout/matrix1"/>
    <dgm:cxn modelId="{2E15F20C-A4DC-48C1-8995-1B5C83393A40}" type="presParOf" srcId="{D4E6BDFD-8FE2-4646-8D1F-69B6D3CE8F6D}" destId="{62C88F32-E084-4A99-A649-365CC5D46D71}" srcOrd="7" destOrd="0" presId="urn:microsoft.com/office/officeart/2005/8/layout/matrix1"/>
    <dgm:cxn modelId="{5659A4CB-E86F-4098-A586-7EB521F2D9EA}" type="presParOf" srcId="{3B4C8793-EFA4-41A4-B112-6795AD16834B}" destId="{CD9B6D9E-A5DB-45A5-9332-F0F06A10397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F3896-6B63-438F-A2DA-59D236C55316}">
      <dsp:nvSpPr>
        <dsp:cNvPr id="0" name=""/>
        <dsp:cNvSpPr/>
      </dsp:nvSpPr>
      <dsp:spPr>
        <a:xfrm rot="16200000">
          <a:off x="1109307" y="-1109307"/>
          <a:ext cx="2720645" cy="4939259"/>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High power low interest	</a:t>
          </a:r>
        </a:p>
      </dsp:txBody>
      <dsp:txXfrm rot="5400000">
        <a:off x="0" y="0"/>
        <a:ext cx="4939259" cy="2040484"/>
      </dsp:txXfrm>
    </dsp:sp>
    <dsp:sp modelId="{8F9293F5-2A61-423B-BD6D-8899A3F5BD8F}">
      <dsp:nvSpPr>
        <dsp:cNvPr id="0" name=""/>
        <dsp:cNvSpPr/>
      </dsp:nvSpPr>
      <dsp:spPr>
        <a:xfrm>
          <a:off x="4939259" y="0"/>
          <a:ext cx="4939259" cy="2720645"/>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High power high interest</a:t>
          </a:r>
        </a:p>
      </dsp:txBody>
      <dsp:txXfrm>
        <a:off x="4939259" y="0"/>
        <a:ext cx="4939259" cy="2040484"/>
      </dsp:txXfrm>
    </dsp:sp>
    <dsp:sp modelId="{07663478-DF02-4AB9-B66D-1D455753D757}">
      <dsp:nvSpPr>
        <dsp:cNvPr id="0" name=""/>
        <dsp:cNvSpPr/>
      </dsp:nvSpPr>
      <dsp:spPr>
        <a:xfrm rot="10800000">
          <a:off x="0" y="2720645"/>
          <a:ext cx="4939259" cy="2720645"/>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Low power low interest</a:t>
          </a:r>
        </a:p>
      </dsp:txBody>
      <dsp:txXfrm rot="10800000">
        <a:off x="0" y="3400806"/>
        <a:ext cx="4939259" cy="2040484"/>
      </dsp:txXfrm>
    </dsp:sp>
    <dsp:sp modelId="{AC512E93-13D6-44FE-A50E-27EAA509B354}">
      <dsp:nvSpPr>
        <dsp:cNvPr id="0" name=""/>
        <dsp:cNvSpPr/>
      </dsp:nvSpPr>
      <dsp:spPr>
        <a:xfrm rot="5400000">
          <a:off x="6048566" y="1611338"/>
          <a:ext cx="2720645" cy="4939259"/>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Low power high interest</a:t>
          </a:r>
        </a:p>
      </dsp:txBody>
      <dsp:txXfrm rot="-5400000">
        <a:off x="4939260" y="3400806"/>
        <a:ext cx="4939259" cy="2040484"/>
      </dsp:txXfrm>
    </dsp:sp>
    <dsp:sp modelId="{CD9B6D9E-A5DB-45A5-9332-F0F06A10397F}">
      <dsp:nvSpPr>
        <dsp:cNvPr id="0" name=""/>
        <dsp:cNvSpPr/>
      </dsp:nvSpPr>
      <dsp:spPr>
        <a:xfrm>
          <a:off x="3457481" y="2040484"/>
          <a:ext cx="2963555" cy="136032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Stakeholder analysis </a:t>
          </a:r>
        </a:p>
      </dsp:txBody>
      <dsp:txXfrm>
        <a:off x="3523886" y="2106889"/>
        <a:ext cx="2830745" cy="122751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D6FFB-E9AD-49A7-9D6A-4B88EA3EA755}"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5D956-8FC3-4EE6-9166-115EF8F9D87A}" type="slidenum">
              <a:rPr lang="en-US" smtClean="0"/>
              <a:t>‹#›</a:t>
            </a:fld>
            <a:endParaRPr lang="en-US"/>
          </a:p>
        </p:txBody>
      </p:sp>
    </p:spTree>
    <p:extLst>
      <p:ext uri="{BB962C8B-B14F-4D97-AF65-F5344CB8AC3E}">
        <p14:creationId xmlns:p14="http://schemas.microsoft.com/office/powerpoint/2010/main" val="112274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Encompasses a wide range of activities</a:t>
            </a:r>
          </a:p>
          <a:p>
            <a:endParaRPr lang="en-US" dirty="0"/>
          </a:p>
        </p:txBody>
      </p:sp>
      <p:sp>
        <p:nvSpPr>
          <p:cNvPr id="4" name="Slide Number Placeholder 3"/>
          <p:cNvSpPr>
            <a:spLocks noGrp="1"/>
          </p:cNvSpPr>
          <p:nvPr>
            <p:ph type="sldNum" sz="quarter" idx="5"/>
          </p:nvPr>
        </p:nvSpPr>
        <p:spPr/>
        <p:txBody>
          <a:bodyPr/>
          <a:lstStyle/>
          <a:p>
            <a:fld id="{CF85D956-8FC3-4EE6-9166-115EF8F9D87A}" type="slidenum">
              <a:rPr lang="en-US" smtClean="0"/>
              <a:t>3</a:t>
            </a:fld>
            <a:endParaRPr lang="en-US"/>
          </a:p>
        </p:txBody>
      </p:sp>
    </p:spTree>
    <p:extLst>
      <p:ext uri="{BB962C8B-B14F-4D97-AF65-F5344CB8AC3E}">
        <p14:creationId xmlns:p14="http://schemas.microsoft.com/office/powerpoint/2010/main" val="8895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Arial" panose="020B0604020202020204" pitchFamily="34" charset="0"/>
              <a:buChar char="•"/>
            </a:pPr>
            <a:r>
              <a:rPr lang="en-US" dirty="0"/>
              <a:t>Stakeholder analysis is a tool employed to recognize priorities and identify potential partnerships that can influence the outcome of advocacy</a:t>
            </a:r>
            <a:endParaRPr lang="en-US" b="1" i="0" cap="all" dirty="0">
              <a:solidFill>
                <a:srgbClr val="0A5EA7"/>
              </a:solidFill>
              <a:effectLst/>
              <a:latin typeface="Jost"/>
            </a:endParaRPr>
          </a:p>
          <a:p>
            <a:pPr algn="l" rtl="0">
              <a:buFont typeface="Arial" panose="020B0604020202020204" pitchFamily="34" charset="0"/>
              <a:buChar char="•"/>
            </a:pPr>
            <a:endParaRPr lang="en-US" b="1" i="0" cap="all" dirty="0">
              <a:solidFill>
                <a:srgbClr val="0A5EA7"/>
              </a:solidFill>
              <a:effectLst/>
              <a:latin typeface="Jost"/>
            </a:endParaRPr>
          </a:p>
          <a:p>
            <a:pPr algn="l" rtl="0">
              <a:buFont typeface="Arial" panose="020B0604020202020204" pitchFamily="34" charset="0"/>
              <a:buChar char="•"/>
            </a:pPr>
            <a:r>
              <a:rPr lang="en-US" b="1" i="0" cap="all" dirty="0">
                <a:solidFill>
                  <a:srgbClr val="0A5EA7"/>
                </a:solidFill>
                <a:effectLst/>
                <a:latin typeface="Jost"/>
              </a:rPr>
              <a:t>HIGH POWER, HIGH INTEREST</a:t>
            </a:r>
          </a:p>
          <a:p>
            <a:pPr algn="l" rtl="0"/>
            <a:r>
              <a:rPr lang="en-US" b="0" i="0" dirty="0">
                <a:solidFill>
                  <a:srgbClr val="575354"/>
                </a:solidFill>
                <a:effectLst/>
                <a:latin typeface="Poppins" panose="020B0502040204020203" pitchFamily="2" charset="0"/>
              </a:rPr>
              <a:t>These people command attention at all times. It could be a hands-on investor or Chief Executive Officer (CEO) of the organization. Getting stakeholders to buy-in from this group is critical to achieving goals and someone must monitor them closely. </a:t>
            </a:r>
          </a:p>
          <a:p>
            <a:pPr algn="l" rtl="0"/>
            <a:r>
              <a:rPr lang="en-US" b="0" i="0" dirty="0">
                <a:solidFill>
                  <a:srgbClr val="575354"/>
                </a:solidFill>
                <a:effectLst/>
                <a:latin typeface="Poppins" panose="020B0502040204020203" pitchFamily="2" charset="0"/>
              </a:rPr>
              <a:t> </a:t>
            </a:r>
          </a:p>
          <a:p>
            <a:pPr algn="l" rtl="0">
              <a:buFont typeface="Arial" panose="020B0604020202020204" pitchFamily="34" charset="0"/>
              <a:buChar char="•"/>
            </a:pPr>
            <a:r>
              <a:rPr lang="en-US" b="1" i="0" cap="all" dirty="0">
                <a:solidFill>
                  <a:srgbClr val="0A5EA7"/>
                </a:solidFill>
                <a:effectLst/>
                <a:latin typeface="Jost"/>
              </a:rPr>
              <a:t>HIGH POWER, LOW INTEREST</a:t>
            </a:r>
          </a:p>
          <a:p>
            <a:pPr algn="l" rtl="0"/>
            <a:r>
              <a:rPr lang="en-US" b="0" i="0" dirty="0">
                <a:solidFill>
                  <a:srgbClr val="575354"/>
                </a:solidFill>
                <a:effectLst/>
                <a:latin typeface="Poppins" panose="020B0502040204020203" pitchFamily="2" charset="0"/>
              </a:rPr>
              <a:t>These are the people who wield power but aren’t interested in the organization’s operations on a day-to-day basis. It could include a trade organization that provides certification or a community group. It’s important to reach out to these people, but it’s unnecessary to involve them in business decisions or communications.</a:t>
            </a:r>
          </a:p>
          <a:p>
            <a:pPr algn="l" rtl="0"/>
            <a:r>
              <a:rPr lang="en-US" b="0" i="0" dirty="0">
                <a:solidFill>
                  <a:srgbClr val="575354"/>
                </a:solidFill>
                <a:effectLst/>
                <a:latin typeface="Poppins" panose="020B0502040204020203" pitchFamily="2" charset="0"/>
              </a:rPr>
              <a:t> </a:t>
            </a:r>
          </a:p>
          <a:p>
            <a:pPr algn="l" rtl="0">
              <a:buFont typeface="Arial" panose="020B0604020202020204" pitchFamily="34" charset="0"/>
              <a:buChar char="•"/>
            </a:pPr>
            <a:r>
              <a:rPr lang="en-US" b="1" i="0" cap="all" dirty="0">
                <a:solidFill>
                  <a:srgbClr val="0A5EA7"/>
                </a:solidFill>
                <a:effectLst/>
                <a:latin typeface="Jost"/>
              </a:rPr>
              <a:t>HIGH INTEREST, LOW POWER</a:t>
            </a:r>
          </a:p>
          <a:p>
            <a:pPr algn="l" rtl="0"/>
            <a:r>
              <a:rPr lang="en-US" b="0" i="0" dirty="0">
                <a:solidFill>
                  <a:srgbClr val="575354"/>
                </a:solidFill>
                <a:effectLst/>
                <a:latin typeface="Poppins" panose="020B0502040204020203" pitchFamily="2" charset="0"/>
              </a:rPr>
              <a:t>They will be closely involved with the business or project, but have a minimal say in the decision-making. However, this doesn’t mean they don’t have a role to play and keeping them informed is important. If an organization is building a new factory, the local community would be included in this category.</a:t>
            </a:r>
          </a:p>
          <a:p>
            <a:pPr algn="l" rtl="0"/>
            <a:r>
              <a:rPr lang="en-US" b="0" i="0" dirty="0">
                <a:solidFill>
                  <a:srgbClr val="575354"/>
                </a:solidFill>
                <a:effectLst/>
                <a:latin typeface="Poppins" panose="020B0502040204020203" pitchFamily="2" charset="0"/>
              </a:rPr>
              <a:t> </a:t>
            </a:r>
          </a:p>
          <a:p>
            <a:pPr algn="l" rtl="0">
              <a:buFont typeface="Arial" panose="020B0604020202020204" pitchFamily="34" charset="0"/>
              <a:buChar char="•"/>
            </a:pPr>
            <a:r>
              <a:rPr lang="en-US" b="1" i="0" cap="all" dirty="0">
                <a:solidFill>
                  <a:srgbClr val="0A5EA7"/>
                </a:solidFill>
                <a:effectLst/>
                <a:latin typeface="Jost"/>
              </a:rPr>
              <a:t>LOW POWER, LOW INTEREST</a:t>
            </a:r>
          </a:p>
          <a:p>
            <a:pPr algn="l" rtl="0"/>
            <a:r>
              <a:rPr lang="en-US" b="0" i="0" dirty="0">
                <a:solidFill>
                  <a:srgbClr val="575354"/>
                </a:solidFill>
                <a:effectLst/>
                <a:latin typeface="Poppins" panose="020B0502040204020203" pitchFamily="2" charset="0"/>
              </a:rPr>
              <a:t>These are the people who aren’t highly involved with the organization or the project and have limited control in the stakeholder matrix. However, by keeping them in mind and monitoring them loosely, the project manager will make sure they’ve missed nothing. This group could include the public or the organization's future employees.</a:t>
            </a:r>
          </a:p>
          <a:p>
            <a:endParaRPr lang="en-US" dirty="0"/>
          </a:p>
        </p:txBody>
      </p:sp>
      <p:sp>
        <p:nvSpPr>
          <p:cNvPr id="4" name="Slide Number Placeholder 3"/>
          <p:cNvSpPr>
            <a:spLocks noGrp="1"/>
          </p:cNvSpPr>
          <p:nvPr>
            <p:ph type="sldNum" sz="quarter" idx="5"/>
          </p:nvPr>
        </p:nvSpPr>
        <p:spPr/>
        <p:txBody>
          <a:bodyPr/>
          <a:lstStyle/>
          <a:p>
            <a:fld id="{CF85D956-8FC3-4EE6-9166-115EF8F9D87A}" type="slidenum">
              <a:rPr lang="en-US" smtClean="0"/>
              <a:t>8</a:t>
            </a:fld>
            <a:endParaRPr lang="en-US"/>
          </a:p>
        </p:txBody>
      </p:sp>
    </p:spTree>
    <p:extLst>
      <p:ext uri="{BB962C8B-B14F-4D97-AF65-F5344CB8AC3E}">
        <p14:creationId xmlns:p14="http://schemas.microsoft.com/office/powerpoint/2010/main" val="247228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makers are faced with several important policy priorities within and beyond the health sector </a:t>
            </a:r>
          </a:p>
          <a:p>
            <a:r>
              <a:rPr lang="en-US" dirty="0"/>
              <a:t>Following stakeholder mapping, it is our job to understand the decision maker’s priorities, build their interest on the issue through evidence based advocacy for example by sharing information on the long term health and economic benefits of addressing GBV</a:t>
            </a:r>
          </a:p>
        </p:txBody>
      </p:sp>
      <p:sp>
        <p:nvSpPr>
          <p:cNvPr id="4" name="Slide Number Placeholder 3"/>
          <p:cNvSpPr>
            <a:spLocks noGrp="1"/>
          </p:cNvSpPr>
          <p:nvPr>
            <p:ph type="sldNum" sz="quarter" idx="5"/>
          </p:nvPr>
        </p:nvSpPr>
        <p:spPr/>
        <p:txBody>
          <a:bodyPr/>
          <a:lstStyle/>
          <a:p>
            <a:fld id="{CF85D956-8FC3-4EE6-9166-115EF8F9D87A}" type="slidenum">
              <a:rPr lang="en-US" smtClean="0"/>
              <a:t>9</a:t>
            </a:fld>
            <a:endParaRPr lang="en-US"/>
          </a:p>
        </p:txBody>
      </p:sp>
    </p:spTree>
    <p:extLst>
      <p:ext uri="{BB962C8B-B14F-4D97-AF65-F5344CB8AC3E}">
        <p14:creationId xmlns:p14="http://schemas.microsoft.com/office/powerpoint/2010/main" val="75648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creates focus, control, and intensity in influencing the target audience. It is the foundation of communication strategy</a:t>
            </a:r>
          </a:p>
        </p:txBody>
      </p:sp>
      <p:sp>
        <p:nvSpPr>
          <p:cNvPr id="4" name="Slide Number Placeholder 3"/>
          <p:cNvSpPr>
            <a:spLocks noGrp="1"/>
          </p:cNvSpPr>
          <p:nvPr>
            <p:ph type="sldNum" sz="quarter" idx="5"/>
          </p:nvPr>
        </p:nvSpPr>
        <p:spPr/>
        <p:txBody>
          <a:bodyPr/>
          <a:lstStyle/>
          <a:p>
            <a:fld id="{CF85D956-8FC3-4EE6-9166-115EF8F9D87A}" type="slidenum">
              <a:rPr lang="en-US" smtClean="0"/>
              <a:t>11</a:t>
            </a:fld>
            <a:endParaRPr lang="en-US"/>
          </a:p>
        </p:txBody>
      </p:sp>
    </p:spTree>
    <p:extLst>
      <p:ext uri="{BB962C8B-B14F-4D97-AF65-F5344CB8AC3E}">
        <p14:creationId xmlns:p14="http://schemas.microsoft.com/office/powerpoint/2010/main" val="373940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1" dirty="0">
                <a:solidFill>
                  <a:srgbClr val="0A0A0A"/>
                </a:solidFill>
                <a:effectLst/>
                <a:latin typeface="Open Sans" panose="020B0606030504020204" pitchFamily="34" charset="0"/>
              </a:rPr>
              <a:t>Concise:</a:t>
            </a:r>
            <a:r>
              <a:rPr lang="en-US" b="0" i="0" dirty="0">
                <a:solidFill>
                  <a:srgbClr val="0A0A0A"/>
                </a:solidFill>
                <a:effectLst/>
                <a:latin typeface="Open Sans" panose="020B0606030504020204" pitchFamily="34" charset="0"/>
              </a:rPr>
              <a:t> Maximum 3 key messages per page; each statement only 1-3 sentences long or under 30 seconds when spoken.</a:t>
            </a:r>
          </a:p>
          <a:p>
            <a:pPr algn="l">
              <a:buFont typeface="Arial" panose="020B0604020202020204" pitchFamily="34" charset="0"/>
              <a:buChar char="•"/>
            </a:pPr>
            <a:r>
              <a:rPr lang="en-US" b="0" i="1" dirty="0">
                <a:solidFill>
                  <a:srgbClr val="0A0A0A"/>
                </a:solidFill>
                <a:effectLst/>
                <a:latin typeface="Open Sans" panose="020B0606030504020204" pitchFamily="34" charset="0"/>
              </a:rPr>
              <a:t>Strategic:</a:t>
            </a:r>
            <a:r>
              <a:rPr lang="en-US" b="0" i="0" dirty="0">
                <a:solidFill>
                  <a:srgbClr val="0A0A0A"/>
                </a:solidFill>
                <a:effectLst/>
                <a:latin typeface="Open Sans" panose="020B0606030504020204" pitchFamily="34" charset="0"/>
              </a:rPr>
              <a:t> Define, differentiate and align with benefits/value proposition.</a:t>
            </a:r>
          </a:p>
          <a:p>
            <a:pPr algn="l">
              <a:buFont typeface="Arial" panose="020B0604020202020204" pitchFamily="34" charset="0"/>
              <a:buChar char="•"/>
            </a:pPr>
            <a:r>
              <a:rPr lang="en-US" b="0" i="1" dirty="0">
                <a:solidFill>
                  <a:srgbClr val="0A0A0A"/>
                </a:solidFill>
                <a:effectLst/>
                <a:latin typeface="Open Sans" panose="020B0606030504020204" pitchFamily="34" charset="0"/>
              </a:rPr>
              <a:t>Relevant:</a:t>
            </a:r>
            <a:r>
              <a:rPr lang="en-US" b="0" i="0" dirty="0">
                <a:solidFill>
                  <a:srgbClr val="0A0A0A"/>
                </a:solidFill>
                <a:effectLst/>
                <a:latin typeface="Open Sans" panose="020B0606030504020204" pitchFamily="34" charset="0"/>
              </a:rPr>
              <a:t> Balance what you need to communicate with what your audience needs to know.</a:t>
            </a:r>
          </a:p>
          <a:p>
            <a:pPr algn="l">
              <a:buFont typeface="Arial" panose="020B0604020202020204" pitchFamily="34" charset="0"/>
              <a:buChar char="•"/>
            </a:pPr>
            <a:r>
              <a:rPr lang="en-US" b="0" i="1" dirty="0">
                <a:solidFill>
                  <a:srgbClr val="0A0A0A"/>
                </a:solidFill>
                <a:effectLst/>
                <a:latin typeface="Open Sans" panose="020B0606030504020204" pitchFamily="34" charset="0"/>
              </a:rPr>
              <a:t>Compelling:</a:t>
            </a:r>
            <a:r>
              <a:rPr lang="en-US" b="0" i="0" dirty="0">
                <a:solidFill>
                  <a:srgbClr val="0A0A0A"/>
                </a:solidFill>
                <a:effectLst/>
                <a:latin typeface="Open Sans" panose="020B0606030504020204" pitchFamily="34" charset="0"/>
              </a:rPr>
              <a:t> Meaningful information designed to stimulate action.</a:t>
            </a:r>
          </a:p>
          <a:p>
            <a:pPr algn="l">
              <a:buFont typeface="Arial" panose="020B0604020202020204" pitchFamily="34" charset="0"/>
              <a:buChar char="•"/>
            </a:pPr>
            <a:r>
              <a:rPr lang="en-US" b="0" i="1" dirty="0">
                <a:solidFill>
                  <a:srgbClr val="0A0A0A"/>
                </a:solidFill>
                <a:effectLst/>
                <a:latin typeface="Open Sans" panose="020B0606030504020204" pitchFamily="34" charset="0"/>
              </a:rPr>
              <a:t>Simple:</a:t>
            </a:r>
            <a:r>
              <a:rPr lang="en-US" b="0" i="0" dirty="0">
                <a:solidFill>
                  <a:srgbClr val="0A0A0A"/>
                </a:solidFill>
                <a:effectLst/>
                <a:latin typeface="Open Sans" panose="020B0606030504020204" pitchFamily="34" charset="0"/>
              </a:rPr>
              <a:t> Easy-to-understand language; minimal jargon and acronyms.</a:t>
            </a:r>
          </a:p>
          <a:p>
            <a:pPr algn="l">
              <a:buFont typeface="Arial" panose="020B0604020202020204" pitchFamily="34" charset="0"/>
              <a:buChar char="•"/>
            </a:pPr>
            <a:r>
              <a:rPr lang="en-US" b="0" i="1" dirty="0">
                <a:solidFill>
                  <a:srgbClr val="0A0A0A"/>
                </a:solidFill>
                <a:effectLst/>
                <a:latin typeface="Open Sans" panose="020B0606030504020204" pitchFamily="34" charset="0"/>
              </a:rPr>
              <a:t>Memorable:</a:t>
            </a:r>
            <a:r>
              <a:rPr lang="en-US" b="0" i="0" dirty="0">
                <a:solidFill>
                  <a:srgbClr val="0A0A0A"/>
                </a:solidFill>
                <a:effectLst/>
                <a:latin typeface="Open Sans" panose="020B0606030504020204" pitchFamily="34" charset="0"/>
              </a:rPr>
              <a:t> Easy to recall and repeat; avoid run-on sentences.</a:t>
            </a:r>
          </a:p>
          <a:p>
            <a:pPr algn="l">
              <a:buFont typeface="Arial" panose="020B0604020202020204" pitchFamily="34" charset="0"/>
              <a:buChar char="•"/>
            </a:pPr>
            <a:r>
              <a:rPr lang="en-US" b="0" i="1" dirty="0">
                <a:solidFill>
                  <a:srgbClr val="0A0A0A"/>
                </a:solidFill>
                <a:effectLst/>
                <a:latin typeface="Open Sans" panose="020B0606030504020204" pitchFamily="34" charset="0"/>
              </a:rPr>
              <a:t>Relatable:</a:t>
            </a:r>
            <a:r>
              <a:rPr lang="en-US" b="0" i="0" dirty="0">
                <a:solidFill>
                  <a:srgbClr val="0A0A0A"/>
                </a:solidFill>
                <a:effectLst/>
                <a:latin typeface="Open Sans" panose="020B0606030504020204" pitchFamily="34" charset="0"/>
              </a:rPr>
              <a:t> Active rather than passive voice; no advertising slogans.</a:t>
            </a:r>
          </a:p>
          <a:p>
            <a:pPr algn="l">
              <a:buFont typeface="Arial" panose="020B0604020202020204" pitchFamily="34" charset="0"/>
              <a:buChar char="•"/>
            </a:pPr>
            <a:r>
              <a:rPr lang="en-US" b="0" i="1" dirty="0">
                <a:solidFill>
                  <a:srgbClr val="0A0A0A"/>
                </a:solidFill>
                <a:effectLst/>
                <a:latin typeface="Open Sans" panose="020B0606030504020204" pitchFamily="34" charset="0"/>
              </a:rPr>
              <a:t>Tailored:</a:t>
            </a:r>
            <a:r>
              <a:rPr lang="en-US" b="0" i="0" dirty="0">
                <a:solidFill>
                  <a:srgbClr val="0A0A0A"/>
                </a:solidFill>
                <a:effectLst/>
                <a:latin typeface="Open Sans" panose="020B0606030504020204" pitchFamily="34" charset="0"/>
              </a:rPr>
              <a:t> Adaptable to different target audiences, with flexible language and depth of information.</a:t>
            </a:r>
          </a:p>
          <a:p>
            <a:endParaRPr lang="en-US" dirty="0"/>
          </a:p>
        </p:txBody>
      </p:sp>
      <p:sp>
        <p:nvSpPr>
          <p:cNvPr id="4" name="Slide Number Placeholder 3"/>
          <p:cNvSpPr>
            <a:spLocks noGrp="1"/>
          </p:cNvSpPr>
          <p:nvPr>
            <p:ph type="sldNum" sz="quarter" idx="5"/>
          </p:nvPr>
        </p:nvSpPr>
        <p:spPr/>
        <p:txBody>
          <a:bodyPr/>
          <a:lstStyle/>
          <a:p>
            <a:fld id="{CF85D956-8FC3-4EE6-9166-115EF8F9D87A}" type="slidenum">
              <a:rPr lang="en-US" smtClean="0"/>
              <a:t>12</a:t>
            </a:fld>
            <a:endParaRPr lang="en-US"/>
          </a:p>
        </p:txBody>
      </p:sp>
    </p:spTree>
    <p:extLst>
      <p:ext uri="{BB962C8B-B14F-4D97-AF65-F5344CB8AC3E}">
        <p14:creationId xmlns:p14="http://schemas.microsoft.com/office/powerpoint/2010/main" val="364696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tell a story?</a:t>
            </a:r>
          </a:p>
          <a:p>
            <a:pPr marL="171450" indent="-171450">
              <a:buFontTx/>
              <a:buChar char="-"/>
            </a:pPr>
            <a:r>
              <a:rPr lang="en-US" dirty="0"/>
              <a:t>How we learn</a:t>
            </a:r>
          </a:p>
          <a:p>
            <a:pPr marL="171450" indent="-171450">
              <a:buFontTx/>
              <a:buChar char="-"/>
            </a:pPr>
            <a:r>
              <a:rPr lang="en-US" dirty="0"/>
              <a:t>How policymakers learn</a:t>
            </a:r>
          </a:p>
          <a:p>
            <a:pPr marL="171450" indent="-171450">
              <a:buFontTx/>
              <a:buChar char="-"/>
            </a:pPr>
            <a:r>
              <a:rPr lang="en-US" dirty="0"/>
              <a:t>How policymakers communicate with the public </a:t>
            </a:r>
          </a:p>
          <a:p>
            <a:pPr marL="171450" indent="-171450">
              <a:buFontTx/>
              <a:buChar char="-"/>
            </a:pPr>
            <a:endParaRPr lang="en-US" dirty="0"/>
          </a:p>
          <a:p>
            <a:pPr marL="171450" indent="-171450">
              <a:buFontTx/>
              <a:buChar char="-"/>
            </a:pPr>
            <a:r>
              <a:rPr lang="en-US" dirty="0"/>
              <a:t>Count individual person’s stories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F85D956-8FC3-4EE6-9166-115EF8F9D87A}" type="slidenum">
              <a:rPr lang="en-US" smtClean="0"/>
              <a:t>18</a:t>
            </a:fld>
            <a:endParaRPr lang="en-US"/>
          </a:p>
        </p:txBody>
      </p:sp>
    </p:spTree>
    <p:extLst>
      <p:ext uri="{BB962C8B-B14F-4D97-AF65-F5344CB8AC3E}">
        <p14:creationId xmlns:p14="http://schemas.microsoft.com/office/powerpoint/2010/main" val="204724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85D956-8FC3-4EE6-9166-115EF8F9D87A}" type="slidenum">
              <a:rPr lang="en-US" smtClean="0"/>
              <a:t>21</a:t>
            </a:fld>
            <a:endParaRPr lang="en-US"/>
          </a:p>
        </p:txBody>
      </p:sp>
    </p:spTree>
    <p:extLst>
      <p:ext uri="{BB962C8B-B14F-4D97-AF65-F5344CB8AC3E}">
        <p14:creationId xmlns:p14="http://schemas.microsoft.com/office/powerpoint/2010/main" val="55895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CA04-E91A-4D9B-9236-7FA4460A1C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83AB5-3649-4D0C-9404-A5F599AE04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20DD9D-2BAA-488C-99D9-26086733BE36}"/>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F6C969AF-DA2E-4010-8BD3-F9A0F8F3F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CF05BC-450C-4C7E-9908-6E13F452CC1E}"/>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264680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C2D9-7E90-4E1E-AF3C-38CA2FA889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5CE89F-B842-4FB1-80AC-770F386016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E4979-E8D8-4944-A596-A735A26D35CB}"/>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D56BC570-B329-4890-A253-B7B5091B5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182FA7-D972-4796-953C-CACA965E920C}"/>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236009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1EBEC2-7CBD-4198-B882-90B44DE835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2B4BE-C556-4750-8622-FB01A20A32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58AA2-4902-4F06-80B6-CBF69F0E0505}"/>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A201F3A6-56C8-4047-AE23-7F4B057BC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492C5-7059-4B74-A087-5922F229094E}"/>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244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0C618-E8CD-4FF1-818B-BD5A20E07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8FB9D-B969-4B2B-97B9-98150A2DC4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A67A2-F91F-490A-9443-C84661F1F974}"/>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6E5D0828-8021-472B-99B0-93B894A15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C1A13-CCAD-403D-BBA4-62CA5922B5D7}"/>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158187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CE22-E109-4A3F-A980-1013A55F1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B92A51-7835-4F56-9AE5-EF09DB3C93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7D74D6-3ACE-4F50-9AFC-AAB6C55CD4A9}"/>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7408B3CC-9E91-4EA8-8084-0C4901085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F9132-9AC0-428E-82D2-F35ACFDA0B92}"/>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3807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8F39-C1FB-4095-B85F-881410422E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8F2D7C-AA86-48FB-93AE-2C2526EDC2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047B59-759E-407A-92A9-CAAA2BB728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230E46-6A53-4A01-A78F-D8947F7CBEEC}"/>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6" name="Footer Placeholder 5">
            <a:extLst>
              <a:ext uri="{FF2B5EF4-FFF2-40B4-BE49-F238E27FC236}">
                <a16:creationId xmlns:a16="http://schemas.microsoft.com/office/drawing/2014/main" id="{EAD6BE5D-CA5C-4F4B-875E-0BCD605CC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A81E03-09A1-430D-8F13-43EE7D941655}"/>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193706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D0CC-A63E-47E7-809B-676CE394A9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9B91B4-2A62-4FB1-A979-52C2F40260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E54594-01AB-4E93-BC0E-B4A2E6BBD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76E18-6814-430A-844C-85387BCD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091F7-431A-4545-87B2-1685F23A5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D8547-3B12-44A0-9141-D4C60FA9AAAD}"/>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8" name="Footer Placeholder 7">
            <a:extLst>
              <a:ext uri="{FF2B5EF4-FFF2-40B4-BE49-F238E27FC236}">
                <a16:creationId xmlns:a16="http://schemas.microsoft.com/office/drawing/2014/main" id="{B0D70093-7622-4766-A35A-917964313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96BEB-FF86-4147-8FD8-47349E7BFF72}"/>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30600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54B47-057D-47B6-A85C-91DE9AFE42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F8A5BA-E372-40FB-B718-E02D241AEAEE}"/>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4" name="Footer Placeholder 3">
            <a:extLst>
              <a:ext uri="{FF2B5EF4-FFF2-40B4-BE49-F238E27FC236}">
                <a16:creationId xmlns:a16="http://schemas.microsoft.com/office/drawing/2014/main" id="{9DB3E0F8-734A-4833-AB7E-C5137DF393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64C658-D6EC-4D6B-83A1-5E6C3A2A3A59}"/>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121857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FFA71-79EC-46F2-A58E-398AAB1AC66A}"/>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3" name="Footer Placeholder 2">
            <a:extLst>
              <a:ext uri="{FF2B5EF4-FFF2-40B4-BE49-F238E27FC236}">
                <a16:creationId xmlns:a16="http://schemas.microsoft.com/office/drawing/2014/main" id="{E6B68D79-A47E-4B5C-BA7A-F90D3D01B3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709C73-016F-448C-8C4B-8D78933BFC9C}"/>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278979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57EF1-FEC5-4D62-B5B3-A4F7EDE484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155DE-08EA-4DFC-A182-88FA49B0C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7F41F5-2701-4001-9A06-3AA3C119B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AC363-82EE-49D3-925A-9B48AF200E5F}"/>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6" name="Footer Placeholder 5">
            <a:extLst>
              <a:ext uri="{FF2B5EF4-FFF2-40B4-BE49-F238E27FC236}">
                <a16:creationId xmlns:a16="http://schemas.microsoft.com/office/drawing/2014/main" id="{39245531-3D92-4850-8B4A-A48FAC137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E2C7E-CAF0-46E4-BEF8-C376120D9539}"/>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145464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166C-F8D0-482D-BDF9-81F8D37FC7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E2BC64-DE2B-4417-93DB-F98F76703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7F9AC8-DF47-4026-829A-2AB5B08457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83664-3EE6-4BDB-916F-250243369AEF}"/>
              </a:ext>
            </a:extLst>
          </p:cNvPr>
          <p:cNvSpPr>
            <a:spLocks noGrp="1"/>
          </p:cNvSpPr>
          <p:nvPr>
            <p:ph type="dt" sz="half" idx="10"/>
          </p:nvPr>
        </p:nvSpPr>
        <p:spPr/>
        <p:txBody>
          <a:bodyPr/>
          <a:lstStyle/>
          <a:p>
            <a:fld id="{A9049BD3-4B8A-432A-886E-7DBF584E3A1F}" type="datetimeFigureOut">
              <a:rPr lang="en-US" smtClean="0"/>
              <a:t>4/12/2022</a:t>
            </a:fld>
            <a:endParaRPr lang="en-US"/>
          </a:p>
        </p:txBody>
      </p:sp>
      <p:sp>
        <p:nvSpPr>
          <p:cNvPr id="6" name="Footer Placeholder 5">
            <a:extLst>
              <a:ext uri="{FF2B5EF4-FFF2-40B4-BE49-F238E27FC236}">
                <a16:creationId xmlns:a16="http://schemas.microsoft.com/office/drawing/2014/main" id="{4DAB2468-696A-4B82-A8B1-C14D9DC62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40BD55-B2DF-45C7-A8B4-1A5B49920265}"/>
              </a:ext>
            </a:extLst>
          </p:cNvPr>
          <p:cNvSpPr>
            <a:spLocks noGrp="1"/>
          </p:cNvSpPr>
          <p:nvPr>
            <p:ph type="sldNum" sz="quarter" idx="12"/>
          </p:nvPr>
        </p:nvSpPr>
        <p:spPr/>
        <p:txBody>
          <a:bodyPr/>
          <a:lstStyle/>
          <a:p>
            <a:fld id="{8155B29A-053F-4BE5-9A61-CE004F444592}" type="slidenum">
              <a:rPr lang="en-US" smtClean="0"/>
              <a:t>‹#›</a:t>
            </a:fld>
            <a:endParaRPr lang="en-US"/>
          </a:p>
        </p:txBody>
      </p:sp>
    </p:spTree>
    <p:extLst>
      <p:ext uri="{BB962C8B-B14F-4D97-AF65-F5344CB8AC3E}">
        <p14:creationId xmlns:p14="http://schemas.microsoft.com/office/powerpoint/2010/main" val="134651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C83DB-65CC-4B0D-9ED5-51AF6E102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57F96-CB9B-4419-9C9E-0592ADAA0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2115B-7AD0-441F-AFA1-FB3678B24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49BD3-4B8A-432A-886E-7DBF584E3A1F}" type="datetimeFigureOut">
              <a:rPr lang="en-US" smtClean="0"/>
              <a:t>4/12/2022</a:t>
            </a:fld>
            <a:endParaRPr lang="en-US"/>
          </a:p>
        </p:txBody>
      </p:sp>
      <p:sp>
        <p:nvSpPr>
          <p:cNvPr id="5" name="Footer Placeholder 4">
            <a:extLst>
              <a:ext uri="{FF2B5EF4-FFF2-40B4-BE49-F238E27FC236}">
                <a16:creationId xmlns:a16="http://schemas.microsoft.com/office/drawing/2014/main" id="{46ED2D39-5EB0-4D59-82C2-50E8BE076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60FB1B-5136-4B0A-88E2-38F37B533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5B29A-053F-4BE5-9A61-CE004F444592}" type="slidenum">
              <a:rPr lang="en-US" smtClean="0"/>
              <a:t>‹#›</a:t>
            </a:fld>
            <a:endParaRPr lang="en-US"/>
          </a:p>
        </p:txBody>
      </p:sp>
    </p:spTree>
    <p:extLst>
      <p:ext uri="{BB962C8B-B14F-4D97-AF65-F5344CB8AC3E}">
        <p14:creationId xmlns:p14="http://schemas.microsoft.com/office/powerpoint/2010/main" val="191195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DDC4-0283-4784-AAA2-A89A5DB87F03}"/>
              </a:ext>
            </a:extLst>
          </p:cNvPr>
          <p:cNvSpPr>
            <a:spLocks noGrp="1"/>
          </p:cNvSpPr>
          <p:nvPr>
            <p:ph type="ctrTitle"/>
          </p:nvPr>
        </p:nvSpPr>
        <p:spPr>
          <a:xfrm>
            <a:off x="205483" y="0"/>
            <a:ext cx="11609797" cy="2387600"/>
          </a:xfrm>
        </p:spPr>
        <p:txBody>
          <a:bodyPr/>
          <a:lstStyle/>
          <a:p>
            <a:r>
              <a:rPr lang="en-US" b="0" i="0" dirty="0">
                <a:solidFill>
                  <a:srgbClr val="000000"/>
                </a:solidFill>
                <a:effectLst/>
                <a:latin typeface="Arial" panose="020B0604020202020204" pitchFamily="34" charset="0"/>
              </a:rPr>
              <a:t>Translating research findings into policy/action</a:t>
            </a:r>
            <a:endParaRPr lang="en-US" dirty="0"/>
          </a:p>
        </p:txBody>
      </p:sp>
      <p:pic>
        <p:nvPicPr>
          <p:cNvPr id="5" name="Picture 4">
            <a:extLst>
              <a:ext uri="{FF2B5EF4-FFF2-40B4-BE49-F238E27FC236}">
                <a16:creationId xmlns:a16="http://schemas.microsoft.com/office/drawing/2014/main" id="{10B78FCC-0594-4981-BAF6-7F2ED0AD2168}"/>
              </a:ext>
            </a:extLst>
          </p:cNvPr>
          <p:cNvPicPr>
            <a:picLocks noChangeAspect="1"/>
          </p:cNvPicPr>
          <p:nvPr/>
        </p:nvPicPr>
        <p:blipFill rotWithShape="1">
          <a:blip r:embed="rId2"/>
          <a:srcRect l="22746" t="27266" r="22220" b="29888"/>
          <a:stretch/>
        </p:blipFill>
        <p:spPr>
          <a:xfrm>
            <a:off x="4664466" y="2455159"/>
            <a:ext cx="2972657" cy="2443045"/>
          </a:xfrm>
          <a:prstGeom prst="rect">
            <a:avLst/>
          </a:prstGeom>
        </p:spPr>
      </p:pic>
      <p:sp>
        <p:nvSpPr>
          <p:cNvPr id="6" name="Rectangle: Rounded Corners 5">
            <a:extLst>
              <a:ext uri="{FF2B5EF4-FFF2-40B4-BE49-F238E27FC236}">
                <a16:creationId xmlns:a16="http://schemas.microsoft.com/office/drawing/2014/main" id="{0D72AE33-9C33-46F9-869F-357CF9802C56}"/>
              </a:ext>
            </a:extLst>
          </p:cNvPr>
          <p:cNvSpPr/>
          <p:nvPr/>
        </p:nvSpPr>
        <p:spPr>
          <a:xfrm>
            <a:off x="976045" y="4965763"/>
            <a:ext cx="10397447" cy="15172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Dr. Poonam Rishal</a:t>
            </a:r>
          </a:p>
          <a:p>
            <a:pPr algn="ctr"/>
            <a:r>
              <a:rPr lang="en-US" sz="3200" b="1" dirty="0">
                <a:solidFill>
                  <a:schemeClr val="tx1"/>
                </a:solidFill>
                <a:latin typeface="Arial" panose="020B0604020202020204" pitchFamily="34" charset="0"/>
                <a:cs typeface="Arial" panose="020B0604020202020204" pitchFamily="34" charset="0"/>
              </a:rPr>
              <a:t>Co-investigator HERA 2, Nepal</a:t>
            </a:r>
          </a:p>
          <a:p>
            <a:pPr algn="ctr"/>
            <a:r>
              <a:rPr lang="en-US" sz="3200" b="1" dirty="0">
                <a:solidFill>
                  <a:schemeClr val="tx1"/>
                </a:solidFill>
                <a:latin typeface="Arial" panose="020B0604020202020204" pitchFamily="34" charset="0"/>
                <a:cs typeface="Arial" panose="020B0604020202020204" pitchFamily="34" charset="0"/>
              </a:rPr>
              <a:t>ECR workshop, 31</a:t>
            </a:r>
            <a:r>
              <a:rPr lang="en-US" sz="3200" b="1" baseline="30000" dirty="0">
                <a:solidFill>
                  <a:schemeClr val="tx1"/>
                </a:solidFill>
                <a:latin typeface="Arial" panose="020B0604020202020204" pitchFamily="34" charset="0"/>
                <a:cs typeface="Arial" panose="020B0604020202020204" pitchFamily="34" charset="0"/>
              </a:rPr>
              <a:t>st</a:t>
            </a:r>
            <a:r>
              <a:rPr lang="en-US" sz="3200" b="1" dirty="0">
                <a:solidFill>
                  <a:schemeClr val="tx1"/>
                </a:solidFill>
                <a:latin typeface="Arial" panose="020B0604020202020204" pitchFamily="34" charset="0"/>
                <a:cs typeface="Arial" panose="020B0604020202020204" pitchFamily="34" charset="0"/>
              </a:rPr>
              <a:t> January, 2022</a:t>
            </a:r>
          </a:p>
        </p:txBody>
      </p:sp>
    </p:spTree>
    <p:extLst>
      <p:ext uri="{BB962C8B-B14F-4D97-AF65-F5344CB8AC3E}">
        <p14:creationId xmlns:p14="http://schemas.microsoft.com/office/powerpoint/2010/main" val="298456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9471E-3FDD-4047-A996-B5496ECE19F9}"/>
              </a:ext>
            </a:extLst>
          </p:cNvPr>
          <p:cNvSpPr>
            <a:spLocks noGrp="1"/>
          </p:cNvSpPr>
          <p:nvPr>
            <p:ph type="title"/>
          </p:nvPr>
        </p:nvSpPr>
        <p:spPr>
          <a:xfrm>
            <a:off x="433466" y="170252"/>
            <a:ext cx="11438744" cy="1358745"/>
          </a:xfrm>
        </p:spPr>
        <p:txBody>
          <a:bodyPr>
            <a:noAutofit/>
          </a:bodyPr>
          <a:lstStyle/>
          <a:p>
            <a:pPr algn="ctr"/>
            <a:r>
              <a:rPr lang="en-US" sz="6000" dirty="0">
                <a:latin typeface="Arial" panose="020B0604020202020204" pitchFamily="34" charset="0"/>
                <a:cs typeface="Arial" panose="020B0604020202020204" pitchFamily="34" charset="0"/>
              </a:rPr>
              <a:t>How to reach out to the policy-makers/ stakeholders</a:t>
            </a:r>
          </a:p>
        </p:txBody>
      </p:sp>
      <p:sp>
        <p:nvSpPr>
          <p:cNvPr id="4" name="Content Placeholder 3">
            <a:extLst>
              <a:ext uri="{FF2B5EF4-FFF2-40B4-BE49-F238E27FC236}">
                <a16:creationId xmlns:a16="http://schemas.microsoft.com/office/drawing/2014/main" id="{EEEE8E28-3A71-4F5D-941E-E2F4ACF5273A}"/>
              </a:ext>
            </a:extLst>
          </p:cNvPr>
          <p:cNvSpPr>
            <a:spLocks noGrp="1"/>
          </p:cNvSpPr>
          <p:nvPr>
            <p:ph idx="1"/>
          </p:nvPr>
        </p:nvSpPr>
        <p:spPr>
          <a:xfrm>
            <a:off x="658318" y="1690688"/>
            <a:ext cx="11213891" cy="4997060"/>
          </a:xfrm>
        </p:spPr>
        <p:txBody>
          <a:bodyPr>
            <a:normAutofit lnSpcReduction="10000"/>
          </a:bodyPr>
          <a:lstStyle/>
          <a:p>
            <a:pPr marL="0" indent="0">
              <a:buNone/>
            </a:pPr>
            <a:r>
              <a:rPr lang="en-US" b="1" dirty="0">
                <a:latin typeface="Arial" panose="020B0604020202020204" pitchFamily="34" charset="0"/>
                <a:cs typeface="Arial" panose="020B0604020202020204" pitchFamily="34" charset="0"/>
              </a:rPr>
              <a:t>Formal</a:t>
            </a:r>
          </a:p>
          <a:p>
            <a:r>
              <a:rPr lang="en-US" dirty="0">
                <a:latin typeface="Arial" panose="020B0604020202020204" pitchFamily="34" charset="0"/>
                <a:cs typeface="Arial" panose="020B0604020202020204" pitchFamily="34" charset="0"/>
              </a:rPr>
              <a:t>Organize roundtable meetings for parliamentarian, ministers, director Generals</a:t>
            </a:r>
          </a:p>
          <a:p>
            <a:r>
              <a:rPr lang="en-US" dirty="0">
                <a:latin typeface="Arial" panose="020B0604020202020204" pitchFamily="34" charset="0"/>
                <a:cs typeface="Arial" panose="020B0604020202020204" pitchFamily="34" charset="0"/>
              </a:rPr>
              <a:t>One on one meetings with relevant stakeholders </a:t>
            </a:r>
          </a:p>
          <a:p>
            <a:r>
              <a:rPr lang="en-US" dirty="0">
                <a:latin typeface="Arial" panose="020B0604020202020204" pitchFamily="34" charset="0"/>
                <a:cs typeface="Arial" panose="020B0604020202020204" pitchFamily="34" charset="0"/>
              </a:rPr>
              <a:t>Write a letter to decision makers </a:t>
            </a:r>
          </a:p>
          <a:p>
            <a:pPr marL="0" indent="0">
              <a:buNone/>
            </a:pPr>
            <a:r>
              <a:rPr lang="en-US" b="1" dirty="0">
                <a:latin typeface="Arial" panose="020B0604020202020204" pitchFamily="34" charset="0"/>
                <a:cs typeface="Arial" panose="020B0604020202020204" pitchFamily="34" charset="0"/>
              </a:rPr>
              <a:t>Informal</a:t>
            </a:r>
          </a:p>
          <a:p>
            <a:r>
              <a:rPr lang="en-US" dirty="0">
                <a:latin typeface="Arial" panose="020B0604020202020204" pitchFamily="34" charset="0"/>
                <a:cs typeface="Arial" panose="020B0604020202020204" pitchFamily="34" charset="0"/>
              </a:rPr>
              <a:t>Build on personal relationships- pay courtesy visits to relevant stakeholder, invite to programs, </a:t>
            </a:r>
          </a:p>
          <a:p>
            <a:r>
              <a:rPr lang="en-US" dirty="0">
                <a:latin typeface="Arial" panose="020B0604020202020204" pitchFamily="34" charset="0"/>
                <a:cs typeface="Arial" panose="020B0604020202020204" pitchFamily="34" charset="0"/>
              </a:rPr>
              <a:t>hold informal meetings, attend social gatherings with them and raise casual discussions around vaccine financing, </a:t>
            </a:r>
          </a:p>
          <a:p>
            <a:r>
              <a:rPr lang="en-US" dirty="0">
                <a:latin typeface="Arial" panose="020B0604020202020204" pitchFamily="34" charset="0"/>
                <a:cs typeface="Arial" panose="020B0604020202020204" pitchFamily="34" charset="0"/>
              </a:rPr>
              <a:t>make phone calls or send text messages </a:t>
            </a:r>
          </a:p>
        </p:txBody>
      </p:sp>
    </p:spTree>
    <p:extLst>
      <p:ext uri="{BB962C8B-B14F-4D97-AF65-F5344CB8AC3E}">
        <p14:creationId xmlns:p14="http://schemas.microsoft.com/office/powerpoint/2010/main" val="41896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C50314E-DFD1-4493-A1B5-650D185FBACF}"/>
              </a:ext>
            </a:extLst>
          </p:cNvPr>
          <p:cNvPicPr>
            <a:picLocks noGrp="1" noChangeAspect="1"/>
          </p:cNvPicPr>
          <p:nvPr>
            <p:ph idx="1"/>
          </p:nvPr>
        </p:nvPicPr>
        <p:blipFill>
          <a:blip r:embed="rId3"/>
          <a:stretch>
            <a:fillRect/>
          </a:stretch>
        </p:blipFill>
        <p:spPr>
          <a:xfrm>
            <a:off x="6455764" y="145083"/>
            <a:ext cx="4159928" cy="2773285"/>
          </a:xfrm>
          <a:prstGeom prst="rect">
            <a:avLst/>
          </a:prstGeom>
        </p:spPr>
      </p:pic>
      <p:pic>
        <p:nvPicPr>
          <p:cNvPr id="1026" name="Picture 2" descr="Image result for Storytelling Graphics">
            <a:extLst>
              <a:ext uri="{FF2B5EF4-FFF2-40B4-BE49-F238E27FC236}">
                <a16:creationId xmlns:a16="http://schemas.microsoft.com/office/drawing/2014/main" id="{C2E118A4-1CA4-42E9-A1EA-C284FC09B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405" y="1853664"/>
            <a:ext cx="6283222" cy="500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84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AC9C-B70A-4B79-BE20-936F0749D469}"/>
              </a:ext>
            </a:extLst>
          </p:cNvPr>
          <p:cNvSpPr>
            <a:spLocks noGrp="1"/>
          </p:cNvSpPr>
          <p:nvPr>
            <p:ph type="title"/>
          </p:nvPr>
        </p:nvSpPr>
        <p:spPr/>
        <p:txBody>
          <a:bodyPr>
            <a:normAutofit/>
          </a:bodyPr>
          <a:lstStyle/>
          <a:p>
            <a:pPr algn="ctr"/>
            <a:r>
              <a:rPr lang="en-US" sz="6000" dirty="0">
                <a:latin typeface="Arial" panose="020B0604020202020204" pitchFamily="34" charset="0"/>
                <a:cs typeface="Arial" panose="020B0604020202020204" pitchFamily="34" charset="0"/>
              </a:rPr>
              <a:t>A good key message</a:t>
            </a:r>
          </a:p>
        </p:txBody>
      </p:sp>
      <p:sp>
        <p:nvSpPr>
          <p:cNvPr id="3" name="Content Placeholder 2">
            <a:extLst>
              <a:ext uri="{FF2B5EF4-FFF2-40B4-BE49-F238E27FC236}">
                <a16:creationId xmlns:a16="http://schemas.microsoft.com/office/drawing/2014/main" id="{F18A4DD0-188F-459E-A70A-4DEF0AE0DE59}"/>
              </a:ext>
            </a:extLst>
          </p:cNvPr>
          <p:cNvSpPr>
            <a:spLocks noGrp="1"/>
          </p:cNvSpPr>
          <p:nvPr>
            <p:ph idx="1"/>
          </p:nvPr>
        </p:nvSpPr>
        <p:spPr>
          <a:xfrm>
            <a:off x="711200" y="1916112"/>
            <a:ext cx="10642600" cy="4576763"/>
          </a:xfrm>
        </p:spPr>
        <p:txBody>
          <a:bodyPr>
            <a:normAutofit/>
          </a:bodyPr>
          <a:lstStyle/>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Is factually accurate but goes beyond findings</a:t>
            </a:r>
          </a:p>
          <a:p>
            <a:r>
              <a:rPr lang="en-US" sz="3200" dirty="0">
                <a:latin typeface="Arial" panose="020B0604020202020204" pitchFamily="34" charset="0"/>
                <a:cs typeface="Arial" panose="020B0604020202020204" pitchFamily="34" charset="0"/>
              </a:rPr>
              <a:t>Answers the questions: who cares and why</a:t>
            </a:r>
          </a:p>
          <a:p>
            <a:r>
              <a:rPr lang="en-US" sz="3200" dirty="0">
                <a:latin typeface="Arial" panose="020B0604020202020204" pitchFamily="34" charset="0"/>
                <a:cs typeface="Arial" panose="020B0604020202020204" pitchFamily="34" charset="0"/>
              </a:rPr>
              <a:t>Gives a bigger picture by providing the context, a sense of urgency, and/or possible next steps</a:t>
            </a:r>
          </a:p>
          <a:p>
            <a:r>
              <a:rPr lang="en-US" sz="3200" dirty="0">
                <a:latin typeface="Arial" panose="020B0604020202020204" pitchFamily="34" charset="0"/>
                <a:cs typeface="Arial" panose="020B0604020202020204" pitchFamily="34" charset="0"/>
              </a:rPr>
              <a:t>May reflect just one study but the whole body of research; is not necessarily time-sensitive</a:t>
            </a:r>
          </a:p>
        </p:txBody>
      </p:sp>
    </p:spTree>
    <p:extLst>
      <p:ext uri="{BB962C8B-B14F-4D97-AF65-F5344CB8AC3E}">
        <p14:creationId xmlns:p14="http://schemas.microsoft.com/office/powerpoint/2010/main" val="2283910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A7F48-45F2-4BA7-B07A-CE13EBF09EB6}"/>
              </a:ext>
            </a:extLst>
          </p:cNvPr>
          <p:cNvSpPr>
            <a:spLocks noGrp="1"/>
          </p:cNvSpPr>
          <p:nvPr>
            <p:ph idx="1"/>
          </p:nvPr>
        </p:nvSpPr>
        <p:spPr>
          <a:xfrm>
            <a:off x="1" y="344775"/>
            <a:ext cx="11947160" cy="6310858"/>
          </a:xfrm>
        </p:spPr>
        <p:txBody>
          <a:bodyPr>
            <a:noAutofit/>
          </a:bodyPr>
          <a:lstStyle/>
          <a:p>
            <a:pPr algn="l">
              <a:buFont typeface="Arial" panose="020B0604020202020204" pitchFamily="34" charset="0"/>
              <a:buChar char="•"/>
            </a:pPr>
            <a:endParaRPr lang="en-US" b="0" i="1" dirty="0">
              <a:solidFill>
                <a:srgbClr val="0A0A0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Concise:</a:t>
            </a:r>
            <a:r>
              <a:rPr lang="en-US" b="0" i="0" dirty="0">
                <a:solidFill>
                  <a:srgbClr val="0A0A0A"/>
                </a:solidFill>
                <a:effectLst/>
                <a:latin typeface="Arial" panose="020B0604020202020204" pitchFamily="34" charset="0"/>
                <a:cs typeface="Arial" panose="020B0604020202020204" pitchFamily="34" charset="0"/>
              </a:rPr>
              <a:t> Maximum 3 key messages per page; each statement only 1-3 sentences long or under 30 seconds when spoken.</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Strategic:</a:t>
            </a:r>
            <a:r>
              <a:rPr lang="en-US" b="1" i="0" dirty="0">
                <a:solidFill>
                  <a:srgbClr val="0A0A0A"/>
                </a:solidFill>
                <a:effectLst/>
                <a:latin typeface="Arial" panose="020B0604020202020204" pitchFamily="34" charset="0"/>
                <a:cs typeface="Arial" panose="020B0604020202020204" pitchFamily="34" charset="0"/>
              </a:rPr>
              <a:t> </a:t>
            </a:r>
            <a:r>
              <a:rPr lang="en-US" b="0" i="0" dirty="0">
                <a:solidFill>
                  <a:srgbClr val="0A0A0A"/>
                </a:solidFill>
                <a:effectLst/>
                <a:latin typeface="Arial" panose="020B0604020202020204" pitchFamily="34" charset="0"/>
                <a:cs typeface="Arial" panose="020B0604020202020204" pitchFamily="34" charset="0"/>
              </a:rPr>
              <a:t>Define, differentiate and align with benefits/value proposition.</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Relevant:</a:t>
            </a:r>
            <a:r>
              <a:rPr lang="en-US" b="0" i="0" dirty="0">
                <a:solidFill>
                  <a:srgbClr val="0A0A0A"/>
                </a:solidFill>
                <a:effectLst/>
                <a:latin typeface="Arial" panose="020B0604020202020204" pitchFamily="34" charset="0"/>
                <a:cs typeface="Arial" panose="020B0604020202020204" pitchFamily="34" charset="0"/>
              </a:rPr>
              <a:t> Balance what you need to communicate with what your audience needs to know.</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Compelling:</a:t>
            </a:r>
            <a:r>
              <a:rPr lang="en-US" b="0" i="0" dirty="0">
                <a:solidFill>
                  <a:srgbClr val="0A0A0A"/>
                </a:solidFill>
                <a:effectLst/>
                <a:latin typeface="Arial" panose="020B0604020202020204" pitchFamily="34" charset="0"/>
                <a:cs typeface="Arial" panose="020B0604020202020204" pitchFamily="34" charset="0"/>
              </a:rPr>
              <a:t> Meaningful information designed to stimulate action.</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Simple:</a:t>
            </a:r>
            <a:r>
              <a:rPr lang="en-US" b="0" i="0" dirty="0">
                <a:solidFill>
                  <a:srgbClr val="0A0A0A"/>
                </a:solidFill>
                <a:effectLst/>
                <a:latin typeface="Arial" panose="020B0604020202020204" pitchFamily="34" charset="0"/>
                <a:cs typeface="Arial" panose="020B0604020202020204" pitchFamily="34" charset="0"/>
              </a:rPr>
              <a:t> Easy-to-understand language; minimal jargon and acronyms.</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Memorable:</a:t>
            </a:r>
            <a:r>
              <a:rPr lang="en-US" b="0" i="0" dirty="0">
                <a:solidFill>
                  <a:srgbClr val="0A0A0A"/>
                </a:solidFill>
                <a:effectLst/>
                <a:latin typeface="Arial" panose="020B0604020202020204" pitchFamily="34" charset="0"/>
                <a:cs typeface="Arial" panose="020B0604020202020204" pitchFamily="34" charset="0"/>
              </a:rPr>
              <a:t> Easy to recall and repeat; avoid run-on sentences.</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Relatable:</a:t>
            </a:r>
            <a:r>
              <a:rPr lang="en-US" b="1" i="0" dirty="0">
                <a:solidFill>
                  <a:srgbClr val="0A0A0A"/>
                </a:solidFill>
                <a:effectLst/>
                <a:latin typeface="Arial" panose="020B0604020202020204" pitchFamily="34" charset="0"/>
                <a:cs typeface="Arial" panose="020B0604020202020204" pitchFamily="34" charset="0"/>
              </a:rPr>
              <a:t> </a:t>
            </a:r>
            <a:r>
              <a:rPr lang="en-US" b="0" i="0" dirty="0">
                <a:solidFill>
                  <a:srgbClr val="0A0A0A"/>
                </a:solidFill>
                <a:effectLst/>
                <a:latin typeface="Arial" panose="020B0604020202020204" pitchFamily="34" charset="0"/>
                <a:cs typeface="Arial" panose="020B0604020202020204" pitchFamily="34" charset="0"/>
              </a:rPr>
              <a:t>Active rather than passive voice; no advertising slogans.</a:t>
            </a:r>
          </a:p>
          <a:p>
            <a:pPr algn="l">
              <a:buFont typeface="Arial" panose="020B0604020202020204" pitchFamily="34" charset="0"/>
              <a:buChar char="•"/>
            </a:pPr>
            <a:r>
              <a:rPr lang="en-US" b="1" i="1" dirty="0">
                <a:solidFill>
                  <a:srgbClr val="0A0A0A"/>
                </a:solidFill>
                <a:effectLst/>
                <a:latin typeface="Arial" panose="020B0604020202020204" pitchFamily="34" charset="0"/>
                <a:cs typeface="Arial" panose="020B0604020202020204" pitchFamily="34" charset="0"/>
              </a:rPr>
              <a:t>Tailored:</a:t>
            </a:r>
            <a:r>
              <a:rPr lang="en-US" b="1" i="0" dirty="0">
                <a:solidFill>
                  <a:srgbClr val="0A0A0A"/>
                </a:solidFill>
                <a:effectLst/>
                <a:latin typeface="Arial" panose="020B0604020202020204" pitchFamily="34" charset="0"/>
                <a:cs typeface="Arial" panose="020B0604020202020204" pitchFamily="34" charset="0"/>
              </a:rPr>
              <a:t> </a:t>
            </a:r>
            <a:r>
              <a:rPr lang="en-US" b="0" i="0" dirty="0">
                <a:solidFill>
                  <a:srgbClr val="0A0A0A"/>
                </a:solidFill>
                <a:effectLst/>
                <a:latin typeface="Arial" panose="020B0604020202020204" pitchFamily="34" charset="0"/>
                <a:cs typeface="Arial" panose="020B0604020202020204" pitchFamily="34" charset="0"/>
              </a:rPr>
              <a:t>Adaptable to different target audiences, with flexible language and depth of information.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165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000E-9575-4BB7-88FA-85DD5437D77A}"/>
              </a:ext>
            </a:extLst>
          </p:cNvPr>
          <p:cNvSpPr>
            <a:spLocks noGrp="1"/>
          </p:cNvSpPr>
          <p:nvPr>
            <p:ph type="title"/>
          </p:nvPr>
        </p:nvSpPr>
        <p:spPr>
          <a:xfrm>
            <a:off x="134911" y="365125"/>
            <a:ext cx="11218889" cy="1460500"/>
          </a:xfrm>
        </p:spPr>
        <p:txBody>
          <a:bodyPr>
            <a:noAutofit/>
          </a:bodyPr>
          <a:lstStyle/>
          <a:p>
            <a:pPr algn="ctr"/>
            <a:r>
              <a:rPr lang="en-US" sz="6000" dirty="0">
                <a:latin typeface="Arial" panose="020B0604020202020204" pitchFamily="34" charset="0"/>
                <a:cs typeface="Arial" panose="020B0604020202020204" pitchFamily="34" charset="0"/>
              </a:rPr>
              <a:t>How to deliver a message</a:t>
            </a:r>
          </a:p>
        </p:txBody>
      </p:sp>
      <p:sp>
        <p:nvSpPr>
          <p:cNvPr id="3" name="Content Placeholder 2">
            <a:extLst>
              <a:ext uri="{FF2B5EF4-FFF2-40B4-BE49-F238E27FC236}">
                <a16:creationId xmlns:a16="http://schemas.microsoft.com/office/drawing/2014/main" id="{2A42E89D-AEAE-4703-A141-F1C8DE492602}"/>
              </a:ext>
            </a:extLst>
          </p:cNvPr>
          <p:cNvSpPr>
            <a:spLocks noGrp="1"/>
          </p:cNvSpPr>
          <p:nvPr>
            <p:ph idx="1"/>
          </p:nvPr>
        </p:nvSpPr>
        <p:spPr/>
        <p:txBody>
          <a:bodyPr>
            <a:normAutofit/>
          </a:bodyPr>
          <a:lstStyle/>
          <a:p>
            <a:pPr marL="0" indent="0">
              <a:buNone/>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Speak simply and clearly</a:t>
            </a:r>
          </a:p>
          <a:p>
            <a:r>
              <a:rPr lang="en-US" sz="3200" dirty="0">
                <a:latin typeface="Arial" panose="020B0604020202020204" pitchFamily="34" charset="0"/>
                <a:cs typeface="Arial" panose="020B0604020202020204" pitchFamily="34" charset="0"/>
              </a:rPr>
              <a:t>Obsess about accuracy, but let go of precision</a:t>
            </a:r>
          </a:p>
          <a:p>
            <a:r>
              <a:rPr lang="en-US" sz="3200" dirty="0">
                <a:latin typeface="Arial" panose="020B0604020202020204" pitchFamily="34" charset="0"/>
                <a:cs typeface="Arial" panose="020B0604020202020204" pitchFamily="34" charset="0"/>
              </a:rPr>
              <a:t>Know your audience</a:t>
            </a:r>
          </a:p>
          <a:p>
            <a:r>
              <a:rPr lang="en-US" sz="3200" dirty="0">
                <a:latin typeface="Arial" panose="020B0604020202020204" pitchFamily="34" charset="0"/>
                <a:cs typeface="Arial" panose="020B0604020202020204" pitchFamily="34" charset="0"/>
              </a:rPr>
              <a:t>Clear desired action, AKA “what are you asking”</a:t>
            </a:r>
          </a:p>
        </p:txBody>
      </p:sp>
    </p:spTree>
    <p:extLst>
      <p:ext uri="{BB962C8B-B14F-4D97-AF65-F5344CB8AC3E}">
        <p14:creationId xmlns:p14="http://schemas.microsoft.com/office/powerpoint/2010/main" val="1584289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03A7E4-7B56-4CC4-B910-CB79DF85646B}"/>
              </a:ext>
            </a:extLst>
          </p:cNvPr>
          <p:cNvPicPr>
            <a:picLocks noGrp="1" noChangeAspect="1"/>
          </p:cNvPicPr>
          <p:nvPr>
            <p:ph idx="1"/>
          </p:nvPr>
        </p:nvPicPr>
        <p:blipFill>
          <a:blip r:embed="rId2"/>
          <a:stretch>
            <a:fillRect/>
          </a:stretch>
        </p:blipFill>
        <p:spPr>
          <a:xfrm>
            <a:off x="648168" y="463459"/>
            <a:ext cx="10895663" cy="6280620"/>
          </a:xfrm>
        </p:spPr>
      </p:pic>
    </p:spTree>
    <p:extLst>
      <p:ext uri="{BB962C8B-B14F-4D97-AF65-F5344CB8AC3E}">
        <p14:creationId xmlns:p14="http://schemas.microsoft.com/office/powerpoint/2010/main" val="128031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2C33C19-1112-4343-BC9E-0B0F9565BF8C}"/>
              </a:ext>
            </a:extLst>
          </p:cNvPr>
          <p:cNvPicPr>
            <a:picLocks noGrp="1" noChangeAspect="1"/>
          </p:cNvPicPr>
          <p:nvPr>
            <p:ph sz="half" idx="1"/>
          </p:nvPr>
        </p:nvPicPr>
        <p:blipFill>
          <a:blip r:embed="rId2"/>
          <a:stretch>
            <a:fillRect/>
          </a:stretch>
        </p:blipFill>
        <p:spPr>
          <a:xfrm>
            <a:off x="728674" y="1435879"/>
            <a:ext cx="4844999" cy="4844999"/>
          </a:xfrm>
        </p:spPr>
      </p:pic>
      <p:sp>
        <p:nvSpPr>
          <p:cNvPr id="3" name="Content Placeholder 2">
            <a:extLst>
              <a:ext uri="{FF2B5EF4-FFF2-40B4-BE49-F238E27FC236}">
                <a16:creationId xmlns:a16="http://schemas.microsoft.com/office/drawing/2014/main" id="{82855B51-416A-4168-AF73-50C54634A76F}"/>
              </a:ext>
            </a:extLst>
          </p:cNvPr>
          <p:cNvSpPr>
            <a:spLocks noGrp="1"/>
          </p:cNvSpPr>
          <p:nvPr>
            <p:ph sz="half" idx="2"/>
          </p:nvPr>
        </p:nvSpPr>
        <p:spPr>
          <a:xfrm>
            <a:off x="6096000" y="1585782"/>
            <a:ext cx="5181600" cy="4351338"/>
          </a:xfrm>
        </p:spPr>
        <p:txBody>
          <a:bodyPr>
            <a:normAutofit/>
          </a:bodyPr>
          <a:lstStyle/>
          <a:p>
            <a:pPr marL="0" indent="0" algn="ctr">
              <a:buNone/>
            </a:pPr>
            <a:endParaRPr lang="en-US" sz="3200" dirty="0">
              <a:latin typeface="Arial" panose="020B0604020202020204" pitchFamily="34" charset="0"/>
              <a:cs typeface="Arial" panose="020B0604020202020204" pitchFamily="34" charset="0"/>
            </a:endParaRPr>
          </a:p>
          <a:p>
            <a:pPr marL="0" indent="0" algn="ctr">
              <a:buNone/>
            </a:pPr>
            <a:endParaRPr lang="en-US" sz="3200" dirty="0">
              <a:latin typeface="Arial" panose="020B0604020202020204" pitchFamily="34" charset="0"/>
              <a:cs typeface="Arial" panose="020B0604020202020204" pitchFamily="34" charset="0"/>
            </a:endParaRPr>
          </a:p>
          <a:p>
            <a:pPr marL="0" indent="0" algn="ctr">
              <a:buNone/>
            </a:pPr>
            <a:endParaRPr lang="en-US" sz="3200" dirty="0">
              <a:latin typeface="Arial" panose="020B0604020202020204" pitchFamily="34" charset="0"/>
              <a:cs typeface="Arial" panose="020B0604020202020204" pitchFamily="34" charset="0"/>
            </a:endParaRPr>
          </a:p>
          <a:p>
            <a:pPr marL="0" indent="0" algn="ctr">
              <a:buNone/>
            </a:pPr>
            <a:r>
              <a:rPr lang="en-US" sz="3200" b="1" dirty="0">
                <a:latin typeface="Arial" panose="020B0604020202020204" pitchFamily="34" charset="0"/>
                <a:cs typeface="Arial" panose="020B0604020202020204" pitchFamily="34" charset="0"/>
              </a:rPr>
              <a:t>Think “</a:t>
            </a:r>
            <a:r>
              <a:rPr lang="en-US" sz="3200" b="1" dirty="0" err="1">
                <a:latin typeface="Arial" panose="020B0604020202020204" pitchFamily="34" charset="0"/>
                <a:cs typeface="Arial" panose="020B0604020202020204" pitchFamily="34" charset="0"/>
              </a:rPr>
              <a:t>Glocal</a:t>
            </a:r>
            <a:r>
              <a:rPr lang="en-US" sz="3200" b="1" dirty="0">
                <a:latin typeface="Arial" panose="020B0604020202020204" pitchFamily="34" charset="0"/>
                <a:cs typeface="Arial" panose="020B0604020202020204" pitchFamily="34" charset="0"/>
              </a:rPr>
              <a:t>”</a:t>
            </a:r>
          </a:p>
          <a:p>
            <a:pPr marL="0" indent="0" algn="ctr">
              <a:buNone/>
            </a:pPr>
            <a:r>
              <a:rPr lang="en-US" sz="3200" dirty="0">
                <a:latin typeface="Arial" panose="020B0604020202020204" pitchFamily="34" charset="0"/>
                <a:cs typeface="Arial" panose="020B0604020202020204" pitchFamily="34" charset="0"/>
              </a:rPr>
              <a:t>Globally as well locally</a:t>
            </a:r>
          </a:p>
        </p:txBody>
      </p:sp>
    </p:spTree>
    <p:extLst>
      <p:ext uri="{BB962C8B-B14F-4D97-AF65-F5344CB8AC3E}">
        <p14:creationId xmlns:p14="http://schemas.microsoft.com/office/powerpoint/2010/main" val="1903884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BF70-E1D3-4D61-97F0-3EDC8B814F6E}"/>
              </a:ext>
            </a:extLst>
          </p:cNvPr>
          <p:cNvSpPr>
            <a:spLocks noGrp="1"/>
          </p:cNvSpPr>
          <p:nvPr>
            <p:ph type="title"/>
          </p:nvPr>
        </p:nvSpPr>
        <p:spPr/>
        <p:txBody>
          <a:bodyPr>
            <a:normAutofit/>
          </a:bodyPr>
          <a:lstStyle/>
          <a:p>
            <a:r>
              <a:rPr lang="en-US" sz="6000" dirty="0">
                <a:latin typeface="Arial" panose="020B0604020202020204" pitchFamily="34" charset="0"/>
                <a:cs typeface="Arial" panose="020B0604020202020204" pitchFamily="34" charset="0"/>
              </a:rPr>
              <a:t>Effective storytelling</a:t>
            </a:r>
          </a:p>
        </p:txBody>
      </p:sp>
      <p:sp>
        <p:nvSpPr>
          <p:cNvPr id="3" name="Content Placeholder 2">
            <a:extLst>
              <a:ext uri="{FF2B5EF4-FFF2-40B4-BE49-F238E27FC236}">
                <a16:creationId xmlns:a16="http://schemas.microsoft.com/office/drawing/2014/main" id="{52B2F9E1-821D-417D-9ED9-90465D739CF4}"/>
              </a:ext>
            </a:extLst>
          </p:cNvPr>
          <p:cNvSpPr>
            <a:spLocks noGrp="1"/>
          </p:cNvSpPr>
          <p:nvPr>
            <p:ph sz="half" idx="1"/>
          </p:nvPr>
        </p:nvSpPr>
        <p:spPr>
          <a:xfrm>
            <a:off x="838200" y="1825624"/>
            <a:ext cx="10824148" cy="4395293"/>
          </a:xfrm>
        </p:spPr>
        <p:txBody>
          <a:bodyPr>
            <a:normAutofit/>
          </a:bodyPr>
          <a:lstStyle/>
          <a:p>
            <a:r>
              <a:rPr lang="en-US" sz="3200" dirty="0">
                <a:latin typeface="Arial" panose="020B0604020202020204" pitchFamily="34" charset="0"/>
                <a:cs typeface="Arial" panose="020B0604020202020204" pitchFamily="34" charset="0"/>
              </a:rPr>
              <a:t>Simple language</a:t>
            </a:r>
          </a:p>
          <a:p>
            <a:r>
              <a:rPr lang="en-US" sz="3200" dirty="0">
                <a:latin typeface="Arial" panose="020B0604020202020204" pitchFamily="34" charset="0"/>
                <a:cs typeface="Arial" panose="020B0604020202020204" pitchFamily="34" charset="0"/>
              </a:rPr>
              <a:t>Force of empathy</a:t>
            </a:r>
          </a:p>
          <a:p>
            <a:r>
              <a:rPr lang="en-US" sz="3200" dirty="0">
                <a:latin typeface="Arial" panose="020B0604020202020204" pitchFamily="34" charset="0"/>
                <a:cs typeface="Arial" panose="020B0604020202020204" pitchFamily="34" charset="0"/>
              </a:rPr>
              <a:t>Back you stories with data</a:t>
            </a:r>
          </a:p>
          <a:p>
            <a:r>
              <a:rPr lang="en-US" sz="3200" dirty="0">
                <a:latin typeface="Arial" panose="020B0604020202020204" pitchFamily="34" charset="0"/>
                <a:cs typeface="Arial" panose="020B0604020202020204" pitchFamily="34" charset="0"/>
              </a:rPr>
              <a:t>Be concise</a:t>
            </a:r>
          </a:p>
          <a:p>
            <a:r>
              <a:rPr lang="en-US" sz="3200" dirty="0">
                <a:latin typeface="Arial" panose="020B0604020202020204" pitchFamily="34" charset="0"/>
                <a:cs typeface="Arial" panose="020B0604020202020204" pitchFamily="34" charset="0"/>
              </a:rPr>
              <a:t>Focus on one person for family</a:t>
            </a:r>
          </a:p>
          <a:p>
            <a:r>
              <a:rPr lang="en-US" sz="3200" dirty="0">
                <a:latin typeface="Arial" panose="020B0604020202020204" pitchFamily="34" charset="0"/>
                <a:cs typeface="Arial" panose="020B0604020202020204" pitchFamily="34" charset="0"/>
              </a:rPr>
              <a:t>Include a call-to-action</a:t>
            </a:r>
          </a:p>
          <a:p>
            <a:r>
              <a:rPr lang="en-US" sz="3200" dirty="0">
                <a:latin typeface="Arial" panose="020B0604020202020204" pitchFamily="34" charset="0"/>
                <a:cs typeface="Arial" panose="020B0604020202020204" pitchFamily="34" charset="0"/>
              </a:rPr>
              <a:t>Tailor the story according to your audience</a:t>
            </a:r>
          </a:p>
        </p:txBody>
      </p:sp>
    </p:spTree>
    <p:extLst>
      <p:ext uri="{BB962C8B-B14F-4D97-AF65-F5344CB8AC3E}">
        <p14:creationId xmlns:p14="http://schemas.microsoft.com/office/powerpoint/2010/main" val="196482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A1E7-903C-41E6-8E8B-2CBA00F503FD}"/>
              </a:ext>
            </a:extLst>
          </p:cNvPr>
          <p:cNvSpPr>
            <a:spLocks noGrp="1"/>
          </p:cNvSpPr>
          <p:nvPr>
            <p:ph type="title"/>
          </p:nvPr>
        </p:nvSpPr>
        <p:spPr/>
        <p:txBody>
          <a:bodyPr/>
          <a:lstStyle/>
          <a:p>
            <a:r>
              <a:rPr lang="en-US" dirty="0"/>
              <a:t>Tell a story </a:t>
            </a:r>
          </a:p>
        </p:txBody>
      </p:sp>
      <p:pic>
        <p:nvPicPr>
          <p:cNvPr id="4" name="Picture 2" descr="C:\Users\poonamr\Documents\PhD final\Data collection\flip chart GLOBVAC_PhD\IMG.tif">
            <a:extLst>
              <a:ext uri="{FF2B5EF4-FFF2-40B4-BE49-F238E27FC236}">
                <a16:creationId xmlns:a16="http://schemas.microsoft.com/office/drawing/2014/main" id="{39890F0E-F3D3-4F4E-90B8-BC7AF049EA89}"/>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66430" y="1382758"/>
            <a:ext cx="7085388" cy="4916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9071-319B-41A0-8835-C393D6B18D98}"/>
              </a:ext>
            </a:extLst>
          </p:cNvPr>
          <p:cNvSpPr>
            <a:spLocks noGrp="1"/>
          </p:cNvSpPr>
          <p:nvPr>
            <p:ph type="title"/>
          </p:nvPr>
        </p:nvSpPr>
        <p:spPr>
          <a:xfrm>
            <a:off x="5036695" y="1330036"/>
            <a:ext cx="6850505" cy="4461164"/>
          </a:xfrm>
        </p:spPr>
        <p:txBody>
          <a:bodyPr/>
          <a:lstStyle/>
          <a:p>
            <a:r>
              <a:rPr lang="en-US" b="1" dirty="0">
                <a:latin typeface="Arial" panose="020B0604020202020204" pitchFamily="34" charset="0"/>
                <a:cs typeface="Arial" panose="020B0604020202020204" pitchFamily="34" charset="0"/>
              </a:rPr>
              <a:t>Story of resilience during Covid 19 Pandemic </a:t>
            </a:r>
          </a:p>
        </p:txBody>
      </p:sp>
      <p:pic>
        <p:nvPicPr>
          <p:cNvPr id="5" name="Picture 2" descr="No photo description available.">
            <a:extLst>
              <a:ext uri="{FF2B5EF4-FFF2-40B4-BE49-F238E27FC236}">
                <a16:creationId xmlns:a16="http://schemas.microsoft.com/office/drawing/2014/main" id="{DD912108-938C-4DBA-9C00-B118B7DF3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3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4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993D-1CEE-48DF-8F0E-9E13197FD25F}"/>
              </a:ext>
            </a:extLst>
          </p:cNvPr>
          <p:cNvSpPr>
            <a:spLocks noGrp="1"/>
          </p:cNvSpPr>
          <p:nvPr>
            <p:ph type="title"/>
          </p:nvPr>
        </p:nvSpPr>
        <p:spPr/>
        <p:txBody>
          <a:bodyPr>
            <a:normAutofit/>
          </a:bodyPr>
          <a:lstStyle/>
          <a:p>
            <a:pPr algn="ctr"/>
            <a:r>
              <a:rPr lang="en-US" sz="6000" dirty="0">
                <a:latin typeface="Arial" panose="020B0604020202020204" pitchFamily="34" charset="0"/>
                <a:cs typeface="Arial" panose="020B0604020202020204" pitchFamily="34" charset="0"/>
              </a:rPr>
              <a:t>Knowledge Mobilization</a:t>
            </a:r>
          </a:p>
        </p:txBody>
      </p:sp>
      <p:sp>
        <p:nvSpPr>
          <p:cNvPr id="3" name="Content Placeholder 2">
            <a:extLst>
              <a:ext uri="{FF2B5EF4-FFF2-40B4-BE49-F238E27FC236}">
                <a16:creationId xmlns:a16="http://schemas.microsoft.com/office/drawing/2014/main" id="{360CAF91-FF2F-4326-B4C3-E9341FC9B6F3}"/>
              </a:ext>
            </a:extLst>
          </p:cNvPr>
          <p:cNvSpPr>
            <a:spLocks noGrp="1"/>
          </p:cNvSpPr>
          <p:nvPr>
            <p:ph sz="half" idx="1"/>
          </p:nvPr>
        </p:nvSpPr>
        <p:spPr>
          <a:xfrm>
            <a:off x="838199" y="1825626"/>
            <a:ext cx="6866745" cy="4110480"/>
          </a:xfrm>
        </p:spPr>
        <p:txBody>
          <a:bodyPr>
            <a:normAutofit/>
          </a:bodyPr>
          <a:lstStyle/>
          <a:p>
            <a:pPr marL="0" indent="0">
              <a:buNone/>
            </a:pPr>
            <a:endParaRPr lang="en-US" sz="3200" b="0" i="0" dirty="0">
              <a:solidFill>
                <a:srgbClr val="333333"/>
              </a:solidFill>
              <a:effectLst/>
              <a:latin typeface="Arial" panose="020B0604020202020204" pitchFamily="34" charset="0"/>
              <a:cs typeface="Arial" panose="020B0604020202020204" pitchFamily="34" charset="0"/>
            </a:endParaRPr>
          </a:p>
          <a:p>
            <a:pPr marL="0" indent="0">
              <a:buNone/>
            </a:pPr>
            <a:r>
              <a:rPr lang="en-US" sz="3200" b="0" i="0" dirty="0">
                <a:solidFill>
                  <a:srgbClr val="333333"/>
                </a:solidFill>
                <a:effectLst/>
                <a:latin typeface="Arial" panose="020B0604020202020204" pitchFamily="34" charset="0"/>
                <a:cs typeface="Arial" panose="020B0604020202020204" pitchFamily="34" charset="0"/>
              </a:rPr>
              <a:t>Knowledge Mobilization (</a:t>
            </a:r>
            <a:r>
              <a:rPr lang="en-US" sz="3200" b="0" i="0" dirty="0" err="1">
                <a:solidFill>
                  <a:srgbClr val="333333"/>
                </a:solidFill>
                <a:effectLst/>
                <a:latin typeface="Arial" panose="020B0604020202020204" pitchFamily="34" charset="0"/>
                <a:cs typeface="Arial" panose="020B0604020202020204" pitchFamily="34" charset="0"/>
              </a:rPr>
              <a:t>KMb</a:t>
            </a:r>
            <a:r>
              <a:rPr lang="en-US" sz="3200" b="0" i="0" dirty="0">
                <a:solidFill>
                  <a:srgbClr val="333333"/>
                </a:solidFill>
                <a:effectLst/>
                <a:latin typeface="Arial" panose="020B0604020202020204" pitchFamily="34" charset="0"/>
                <a:cs typeface="Arial" panose="020B0604020202020204" pitchFamily="34" charset="0"/>
              </a:rPr>
              <a:t>) is the act of translating formal research knowledge and outcomes into useful knowledge for the public sphere, ideally leading to social change.</a:t>
            </a:r>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FDC9A08-0AFC-42F9-A14B-E07B206DC7CD}"/>
              </a:ext>
            </a:extLst>
          </p:cNvPr>
          <p:cNvPicPr>
            <a:picLocks noChangeAspect="1"/>
          </p:cNvPicPr>
          <p:nvPr/>
        </p:nvPicPr>
        <p:blipFill>
          <a:blip r:embed="rId2"/>
          <a:stretch>
            <a:fillRect/>
          </a:stretch>
        </p:blipFill>
        <p:spPr>
          <a:xfrm>
            <a:off x="8120812" y="1825625"/>
            <a:ext cx="3525864" cy="3525864"/>
          </a:xfrm>
          <a:prstGeom prst="rect">
            <a:avLst/>
          </a:prstGeom>
        </p:spPr>
      </p:pic>
    </p:spTree>
    <p:extLst>
      <p:ext uri="{BB962C8B-B14F-4D97-AF65-F5344CB8AC3E}">
        <p14:creationId xmlns:p14="http://schemas.microsoft.com/office/powerpoint/2010/main" val="3143071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9E8F7A-4E1A-46A8-93C1-6CB3C5E40A6A}"/>
              </a:ext>
            </a:extLst>
          </p:cNvPr>
          <p:cNvPicPr>
            <a:picLocks noGrp="1" noChangeAspect="1"/>
          </p:cNvPicPr>
          <p:nvPr>
            <p:ph sz="half" idx="1"/>
          </p:nvPr>
        </p:nvPicPr>
        <p:blipFill>
          <a:blip r:embed="rId2"/>
          <a:stretch>
            <a:fillRect/>
          </a:stretch>
        </p:blipFill>
        <p:spPr>
          <a:xfrm>
            <a:off x="-1" y="0"/>
            <a:ext cx="4680585" cy="6858000"/>
          </a:xfrm>
        </p:spPr>
      </p:pic>
      <p:sp>
        <p:nvSpPr>
          <p:cNvPr id="4" name="Content Placeholder 3">
            <a:extLst>
              <a:ext uri="{FF2B5EF4-FFF2-40B4-BE49-F238E27FC236}">
                <a16:creationId xmlns:a16="http://schemas.microsoft.com/office/drawing/2014/main" id="{AF4D42D1-AD83-4783-8C41-83C2E8C24A91}"/>
              </a:ext>
            </a:extLst>
          </p:cNvPr>
          <p:cNvSpPr>
            <a:spLocks noGrp="1"/>
          </p:cNvSpPr>
          <p:nvPr>
            <p:ph sz="half" idx="2"/>
          </p:nvPr>
        </p:nvSpPr>
        <p:spPr>
          <a:xfrm>
            <a:off x="5671185" y="971186"/>
            <a:ext cx="5181600" cy="4351338"/>
          </a:xfrm>
        </p:spPr>
        <p:txBody>
          <a:bodyPr>
            <a:normAutofit/>
          </a:bodyPr>
          <a:lstStyle/>
          <a:p>
            <a:pPr marL="0" indent="0">
              <a:buNone/>
            </a:pPr>
            <a:endParaRPr lang="en-US" sz="4000" b="1" dirty="0">
              <a:latin typeface="Arial" panose="020B0604020202020204" pitchFamily="34" charset="0"/>
              <a:cs typeface="Arial" panose="020B0604020202020204" pitchFamily="34" charset="0"/>
            </a:endParaRPr>
          </a:p>
          <a:p>
            <a:pPr marL="0" indent="0">
              <a:buNone/>
            </a:pPr>
            <a:endParaRPr lang="en-US" sz="4000" b="1" dirty="0">
              <a:latin typeface="Arial" panose="020B0604020202020204" pitchFamily="34" charset="0"/>
              <a:cs typeface="Arial" panose="020B0604020202020204" pitchFamily="34" charset="0"/>
            </a:endParaRPr>
          </a:p>
          <a:p>
            <a:pPr marL="0" indent="0">
              <a:buNone/>
            </a:pPr>
            <a:endParaRPr lang="en-US" sz="4000" b="1" dirty="0">
              <a:latin typeface="Arial" panose="020B0604020202020204" pitchFamily="34" charset="0"/>
              <a:cs typeface="Arial" panose="020B0604020202020204" pitchFamily="34" charset="0"/>
            </a:endParaRPr>
          </a:p>
          <a:p>
            <a:pPr marL="0" indent="0">
              <a:buNone/>
            </a:pPr>
            <a:r>
              <a:rPr lang="en-US" sz="4000" b="1" dirty="0">
                <a:latin typeface="Arial" panose="020B0604020202020204" pitchFamily="34" charset="0"/>
                <a:cs typeface="Arial" panose="020B0604020202020204" pitchFamily="34" charset="0"/>
              </a:rPr>
              <a:t>Stories of strength</a:t>
            </a:r>
          </a:p>
        </p:txBody>
      </p:sp>
    </p:spTree>
    <p:extLst>
      <p:ext uri="{BB962C8B-B14F-4D97-AF65-F5344CB8AC3E}">
        <p14:creationId xmlns:p14="http://schemas.microsoft.com/office/powerpoint/2010/main" val="3309621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E78F-7158-421B-B376-6C818CA308F2}"/>
              </a:ext>
            </a:extLst>
          </p:cNvPr>
          <p:cNvSpPr>
            <a:spLocks noGrp="1"/>
          </p:cNvSpPr>
          <p:nvPr>
            <p:ph type="title"/>
          </p:nvPr>
        </p:nvSpPr>
        <p:spPr/>
        <p:txBody>
          <a:bodyPr>
            <a:normAutofit/>
          </a:bodyPr>
          <a:lstStyle/>
          <a:p>
            <a:r>
              <a:rPr lang="en-US" dirty="0"/>
              <a:t>Storytelling combines emotions and acts human narratives </a:t>
            </a:r>
          </a:p>
        </p:txBody>
      </p:sp>
      <p:pic>
        <p:nvPicPr>
          <p:cNvPr id="5" name="Content Placeholder 4">
            <a:extLst>
              <a:ext uri="{FF2B5EF4-FFF2-40B4-BE49-F238E27FC236}">
                <a16:creationId xmlns:a16="http://schemas.microsoft.com/office/drawing/2014/main" id="{B512B91E-B368-434A-A8B1-38A22DD8B426}"/>
              </a:ext>
            </a:extLst>
          </p:cNvPr>
          <p:cNvPicPr>
            <a:picLocks noGrp="1" noChangeAspect="1"/>
          </p:cNvPicPr>
          <p:nvPr>
            <p:ph idx="1"/>
          </p:nvPr>
        </p:nvPicPr>
        <p:blipFill rotWithShape="1">
          <a:blip r:embed="rId3"/>
          <a:srcRect r="14775" b="45481"/>
          <a:stretch/>
        </p:blipFill>
        <p:spPr>
          <a:xfrm>
            <a:off x="838200" y="1690688"/>
            <a:ext cx="9245525" cy="4957013"/>
          </a:xfrm>
        </p:spPr>
      </p:pic>
    </p:spTree>
    <p:extLst>
      <p:ext uri="{BB962C8B-B14F-4D97-AF65-F5344CB8AC3E}">
        <p14:creationId xmlns:p14="http://schemas.microsoft.com/office/powerpoint/2010/main" val="429417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y be an image of 3 people, people standing and outdoors">
            <a:extLst>
              <a:ext uri="{FF2B5EF4-FFF2-40B4-BE49-F238E27FC236}">
                <a16:creationId xmlns:a16="http://schemas.microsoft.com/office/drawing/2014/main" id="{B8534098-6BF6-4705-99FC-9F7EF988BC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06662"/>
            <a:ext cx="458684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y be an image of 8 people, people standing and outdoors">
            <a:extLst>
              <a:ext uri="{FF2B5EF4-FFF2-40B4-BE49-F238E27FC236}">
                <a16:creationId xmlns:a16="http://schemas.microsoft.com/office/drawing/2014/main" id="{5423B4E3-B8CB-4878-BDDF-187FC323D8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56" y="2684892"/>
            <a:ext cx="5564144" cy="41731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y be art of 2 people, people standing and outdoors">
            <a:extLst>
              <a:ext uri="{FF2B5EF4-FFF2-40B4-BE49-F238E27FC236}">
                <a16:creationId xmlns:a16="http://schemas.microsoft.com/office/drawing/2014/main" id="{1E098693-404A-4BD5-B311-8C6D8B70E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402" y="678873"/>
            <a:ext cx="2850694" cy="61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72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E9510-6CD3-4403-B1D0-5BD03978FDA9}"/>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Thank you…</a:t>
            </a:r>
          </a:p>
        </p:txBody>
      </p:sp>
      <p:sp>
        <p:nvSpPr>
          <p:cNvPr id="5" name="Subtitle 4">
            <a:extLst>
              <a:ext uri="{FF2B5EF4-FFF2-40B4-BE49-F238E27FC236}">
                <a16:creationId xmlns:a16="http://schemas.microsoft.com/office/drawing/2014/main" id="{86001A0C-135A-4BD4-B2A9-EC0AE3FEF081}"/>
              </a:ext>
            </a:extLst>
          </p:cNvPr>
          <p:cNvSpPr>
            <a:spLocks noGrp="1"/>
          </p:cNvSpPr>
          <p:nvPr>
            <p:ph type="subTitle" idx="1"/>
          </p:nvPr>
        </p:nvSpPr>
        <p:spPr/>
        <p:txBody>
          <a:bodyPr>
            <a:normAutofit/>
          </a:bodyPr>
          <a:lstStyle/>
          <a:p>
            <a:r>
              <a:rPr lang="en-US" sz="3200" b="1" i="1" dirty="0">
                <a:solidFill>
                  <a:srgbClr val="FF0000"/>
                </a:solidFill>
                <a:latin typeface="Arial" panose="020B0604020202020204" pitchFamily="34" charset="0"/>
                <a:cs typeface="Arial" panose="020B0604020202020204" pitchFamily="34" charset="0"/>
              </a:rPr>
              <a:t>People hear statistics but they feel stories</a:t>
            </a:r>
          </a:p>
        </p:txBody>
      </p:sp>
    </p:spTree>
    <p:extLst>
      <p:ext uri="{BB962C8B-B14F-4D97-AF65-F5344CB8AC3E}">
        <p14:creationId xmlns:p14="http://schemas.microsoft.com/office/powerpoint/2010/main" val="227747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E739-6200-47E0-BA79-5D47FE7CEAFC}"/>
              </a:ext>
            </a:extLst>
          </p:cNvPr>
          <p:cNvSpPr>
            <a:spLocks noGrp="1"/>
          </p:cNvSpPr>
          <p:nvPr>
            <p:ph type="title"/>
          </p:nvPr>
        </p:nvSpPr>
        <p:spPr>
          <a:xfrm>
            <a:off x="284813" y="365125"/>
            <a:ext cx="11557417" cy="1283793"/>
          </a:xfrm>
        </p:spPr>
        <p:txBody>
          <a:bodyPr>
            <a:noAutofit/>
          </a:bodyPr>
          <a:lstStyle/>
          <a:p>
            <a:pPr algn="ctr"/>
            <a:r>
              <a:rPr lang="en-US" sz="6000" dirty="0">
                <a:latin typeface="Arial" panose="020B0604020202020204" pitchFamily="34" charset="0"/>
                <a:cs typeface="Arial" panose="020B0604020202020204" pitchFamily="34" charset="0"/>
              </a:rPr>
              <a:t>Knowledge mobilization includes </a:t>
            </a:r>
          </a:p>
        </p:txBody>
      </p:sp>
      <p:sp>
        <p:nvSpPr>
          <p:cNvPr id="3" name="Content Placeholder 2">
            <a:extLst>
              <a:ext uri="{FF2B5EF4-FFF2-40B4-BE49-F238E27FC236}">
                <a16:creationId xmlns:a16="http://schemas.microsoft.com/office/drawing/2014/main" id="{9A4647DE-D127-403D-A0CE-C9F16108A517}"/>
              </a:ext>
            </a:extLst>
          </p:cNvPr>
          <p:cNvSpPr>
            <a:spLocks noGrp="1"/>
          </p:cNvSpPr>
          <p:nvPr>
            <p:ph idx="1"/>
          </p:nvPr>
        </p:nvSpPr>
        <p:spPr>
          <a:xfrm>
            <a:off x="809469" y="1816128"/>
            <a:ext cx="11032761" cy="3955085"/>
          </a:xfrm>
        </p:spPr>
        <p:txBody>
          <a:bodyPr>
            <a:normAutofit/>
          </a:bodyPr>
          <a:lstStyle/>
          <a:p>
            <a:pPr marL="0" indent="0">
              <a:buNone/>
            </a:pPr>
            <a:endParaRPr lang="en-US" sz="32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200" dirty="0">
                <a:latin typeface="Arial" panose="020B0604020202020204" pitchFamily="34" charset="0"/>
                <a:cs typeface="Arial" panose="020B0604020202020204" pitchFamily="34" charset="0"/>
              </a:rPr>
              <a:t>production of research results, including knowledge  synthesis</a:t>
            </a:r>
          </a:p>
          <a:p>
            <a:pPr>
              <a:buFont typeface="Courier New" panose="02070309020205020404" pitchFamily="49" charset="0"/>
              <a:buChar char="o"/>
            </a:pPr>
            <a:r>
              <a:rPr lang="en-US" sz="3200" dirty="0">
                <a:latin typeface="Arial" panose="020B0604020202020204" pitchFamily="34" charset="0"/>
                <a:cs typeface="Arial" panose="020B0604020202020204" pitchFamily="34" charset="0"/>
              </a:rPr>
              <a:t> dissemination</a:t>
            </a:r>
          </a:p>
          <a:p>
            <a:pPr>
              <a:buFont typeface="Courier New" panose="02070309020205020404" pitchFamily="49" charset="0"/>
              <a:buChar char="o"/>
            </a:pPr>
            <a:r>
              <a:rPr lang="en-US" sz="3200" dirty="0">
                <a:latin typeface="Arial" panose="020B0604020202020204" pitchFamily="34" charset="0"/>
                <a:cs typeface="Arial" panose="020B0604020202020204" pitchFamily="34" charset="0"/>
              </a:rPr>
              <a:t> transfer</a:t>
            </a:r>
          </a:p>
          <a:p>
            <a:pPr>
              <a:buFont typeface="Courier New" panose="02070309020205020404" pitchFamily="49" charset="0"/>
              <a:buChar char="o"/>
            </a:pPr>
            <a:r>
              <a:rPr lang="en-US" sz="3200" dirty="0">
                <a:latin typeface="Arial" panose="020B0604020202020204" pitchFamily="34" charset="0"/>
                <a:cs typeface="Arial" panose="020B0604020202020204" pitchFamily="34" charset="0"/>
              </a:rPr>
              <a:t> exchange</a:t>
            </a:r>
          </a:p>
          <a:p>
            <a:pPr>
              <a:buFont typeface="Courier New" panose="02070309020205020404" pitchFamily="49" charset="0"/>
              <a:buChar char="o"/>
            </a:pPr>
            <a:r>
              <a:rPr lang="en-US" sz="3200" dirty="0">
                <a:latin typeface="Arial" panose="020B0604020202020204" pitchFamily="34" charset="0"/>
                <a:cs typeface="Arial" panose="020B0604020202020204" pitchFamily="34" charset="0"/>
              </a:rPr>
              <a:t> co-creation or co-production</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BCA8-ADBB-4777-9D45-273397D8868E}"/>
              </a:ext>
            </a:extLst>
          </p:cNvPr>
          <p:cNvSpPr>
            <a:spLocks noGrp="1"/>
          </p:cNvSpPr>
          <p:nvPr>
            <p:ph type="title"/>
          </p:nvPr>
        </p:nvSpPr>
        <p:spPr/>
        <p:txBody>
          <a:bodyPr>
            <a:normAutofit/>
          </a:bodyPr>
          <a:lstStyle/>
          <a:p>
            <a:pPr algn="ctr"/>
            <a:r>
              <a:rPr lang="en-US" sz="6000" dirty="0">
                <a:latin typeface="Arial" panose="020B0604020202020204" pitchFamily="34" charset="0"/>
                <a:cs typeface="Arial" panose="020B0604020202020204" pitchFamily="34" charset="0"/>
              </a:rPr>
              <a:t>Knowledge mobilization</a:t>
            </a:r>
          </a:p>
        </p:txBody>
      </p:sp>
      <p:sp>
        <p:nvSpPr>
          <p:cNvPr id="3" name="Content Placeholder 2">
            <a:extLst>
              <a:ext uri="{FF2B5EF4-FFF2-40B4-BE49-F238E27FC236}">
                <a16:creationId xmlns:a16="http://schemas.microsoft.com/office/drawing/2014/main" id="{CBB7C382-447C-4E90-9A0D-07EA42BA0148}"/>
              </a:ext>
            </a:extLst>
          </p:cNvPr>
          <p:cNvSpPr>
            <a:spLocks noGrp="1"/>
          </p:cNvSpPr>
          <p:nvPr>
            <p:ph sz="half" idx="1"/>
          </p:nvPr>
        </p:nvSpPr>
        <p:spPr>
          <a:xfrm>
            <a:off x="190411" y="1690688"/>
            <a:ext cx="7060235" cy="4485260"/>
          </a:xfrm>
        </p:spPr>
        <p:txBody>
          <a:bodyPr>
            <a:normAutofit/>
          </a:bodyPr>
          <a:lstStyle/>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Bridges the gap between </a:t>
            </a:r>
            <a:r>
              <a:rPr lang="en-US" sz="3200" b="0" i="0" dirty="0">
                <a:solidFill>
                  <a:srgbClr val="333333"/>
                </a:solidFill>
                <a:effectLst/>
                <a:latin typeface="Arial" panose="020B0604020202020204" pitchFamily="34" charset="0"/>
                <a:cs typeface="Arial" panose="020B0604020202020204" pitchFamily="34" charset="0"/>
              </a:rPr>
              <a:t>subject experts and researchers with policy-makers and practitioners, creating a reciprocal flow in the uptake of information. </a:t>
            </a:r>
            <a:endParaRPr lang="en-US" sz="3200" dirty="0">
              <a:latin typeface="Arial" panose="020B0604020202020204" pitchFamily="34" charset="0"/>
              <a:cs typeface="Arial" panose="020B0604020202020204" pitchFamily="34" charset="0"/>
            </a:endParaRPr>
          </a:p>
        </p:txBody>
      </p:sp>
      <p:pic>
        <p:nvPicPr>
          <p:cNvPr id="1028" name="Picture 4" descr="See the source image">
            <a:extLst>
              <a:ext uri="{FF2B5EF4-FFF2-40B4-BE49-F238E27FC236}">
                <a16:creationId xmlns:a16="http://schemas.microsoft.com/office/drawing/2014/main" id="{2C1328FB-1A7E-49C7-9E4A-785665EC7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0647" y="2290320"/>
            <a:ext cx="4686476" cy="295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77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64185C9-66B9-4227-A3D9-2EE5927745D4}"/>
              </a:ext>
            </a:extLst>
          </p:cNvPr>
          <p:cNvPicPr>
            <a:picLocks noGrp="1" noChangeAspect="1"/>
          </p:cNvPicPr>
          <p:nvPr>
            <p:ph idx="4294967295"/>
          </p:nvPr>
        </p:nvPicPr>
        <p:blipFill>
          <a:blip r:embed="rId2"/>
          <a:stretch>
            <a:fillRect/>
          </a:stretch>
        </p:blipFill>
        <p:spPr>
          <a:xfrm>
            <a:off x="1274618" y="37593"/>
            <a:ext cx="9088582" cy="6327391"/>
          </a:xfrm>
        </p:spPr>
      </p:pic>
      <p:sp>
        <p:nvSpPr>
          <p:cNvPr id="2" name="Rectangle: Rounded Corners 1">
            <a:extLst>
              <a:ext uri="{FF2B5EF4-FFF2-40B4-BE49-F238E27FC236}">
                <a16:creationId xmlns:a16="http://schemas.microsoft.com/office/drawing/2014/main" id="{13C0EBB9-B71D-4D48-9DCF-F1F73D8E80F9}"/>
              </a:ext>
            </a:extLst>
          </p:cNvPr>
          <p:cNvSpPr/>
          <p:nvPr/>
        </p:nvSpPr>
        <p:spPr>
          <a:xfrm>
            <a:off x="2781300" y="6364984"/>
            <a:ext cx="9088582" cy="3152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0" i="0" dirty="0">
                <a:solidFill>
                  <a:srgbClr val="333333"/>
                </a:solidFill>
                <a:effectLst/>
                <a:latin typeface="Arial" panose="020B0604020202020204" pitchFamily="34" charset="0"/>
                <a:cs typeface="Arial" panose="020B0604020202020204" pitchFamily="34" charset="0"/>
              </a:rPr>
              <a:t>Promoting Relationships and Eliminating Violence Network’s </a:t>
            </a:r>
            <a:r>
              <a:rPr lang="en-US" sz="1000" dirty="0">
                <a:solidFill>
                  <a:schemeClr val="tx1"/>
                </a:solidFill>
                <a:latin typeface="Arial" panose="020B0604020202020204" pitchFamily="34" charset="0"/>
                <a:cs typeface="Arial" panose="020B0604020202020204" pitchFamily="34" charset="0"/>
              </a:rPr>
              <a:t> knowledge mobilization co-produced pathway to impact,</a:t>
            </a:r>
          </a:p>
        </p:txBody>
      </p:sp>
    </p:spTree>
    <p:extLst>
      <p:ext uri="{BB962C8B-B14F-4D97-AF65-F5344CB8AC3E}">
        <p14:creationId xmlns:p14="http://schemas.microsoft.com/office/powerpoint/2010/main" val="3336895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8BC3-A57B-48B0-B9E2-27C8EABFFE8D}"/>
              </a:ext>
            </a:extLst>
          </p:cNvPr>
          <p:cNvSpPr>
            <a:spLocks noGrp="1"/>
          </p:cNvSpPr>
          <p:nvPr>
            <p:ph type="title"/>
          </p:nvPr>
        </p:nvSpPr>
        <p:spPr>
          <a:xfrm>
            <a:off x="1" y="365125"/>
            <a:ext cx="11947160" cy="1568606"/>
          </a:xfrm>
        </p:spPr>
        <p:txBody>
          <a:bodyPr>
            <a:noAutofit/>
          </a:bodyPr>
          <a:lstStyle/>
          <a:p>
            <a:pPr algn="ctr"/>
            <a:r>
              <a:rPr lang="en-US" sz="6000" dirty="0">
                <a:latin typeface="Arial" panose="020B0604020202020204" pitchFamily="34" charset="0"/>
                <a:cs typeface="Arial" panose="020B0604020202020204" pitchFamily="34" charset="0"/>
              </a:rPr>
              <a:t>How to engage the policy makers</a:t>
            </a:r>
          </a:p>
        </p:txBody>
      </p:sp>
      <p:sp>
        <p:nvSpPr>
          <p:cNvPr id="3" name="Content Placeholder 2">
            <a:extLst>
              <a:ext uri="{FF2B5EF4-FFF2-40B4-BE49-F238E27FC236}">
                <a16:creationId xmlns:a16="http://schemas.microsoft.com/office/drawing/2014/main" id="{A05ED895-E1F8-4FD4-870D-5C3FF71FA49B}"/>
              </a:ext>
            </a:extLst>
          </p:cNvPr>
          <p:cNvSpPr>
            <a:spLocks noGrp="1"/>
          </p:cNvSpPr>
          <p:nvPr>
            <p:ph idx="1"/>
          </p:nvPr>
        </p:nvSpPr>
        <p:spPr/>
        <p:txBody>
          <a:bodyPr>
            <a:normAutofit/>
          </a:bodyPr>
          <a:lstStyle/>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Stakeholder mapping </a:t>
            </a:r>
          </a:p>
          <a:p>
            <a:r>
              <a:rPr lang="en-US" sz="3200" dirty="0">
                <a:latin typeface="Arial" panose="020B0604020202020204" pitchFamily="34" charset="0"/>
                <a:cs typeface="Arial" panose="020B0604020202020204" pitchFamily="34" charset="0"/>
              </a:rPr>
              <a:t>Lobby- communication with legislature/ request</a:t>
            </a:r>
          </a:p>
          <a:p>
            <a:r>
              <a:rPr lang="en-US" sz="3200" dirty="0">
                <a:latin typeface="Arial" panose="020B0604020202020204" pitchFamily="34" charset="0"/>
                <a:cs typeface="Arial" panose="020B0604020202020204" pitchFamily="34" charset="0"/>
              </a:rPr>
              <a:t>Engagement with policy makers/ stakeholders</a:t>
            </a:r>
          </a:p>
          <a:p>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15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A2C2-732C-4AFB-963D-E368EDD628B0}"/>
              </a:ext>
            </a:extLst>
          </p:cNvPr>
          <p:cNvSpPr>
            <a:spLocks noGrp="1"/>
          </p:cNvSpPr>
          <p:nvPr>
            <p:ph type="title"/>
          </p:nvPr>
        </p:nvSpPr>
        <p:spPr>
          <a:xfrm>
            <a:off x="119921" y="223837"/>
            <a:ext cx="11692328" cy="1262062"/>
          </a:xfrm>
        </p:spPr>
        <p:txBody>
          <a:bodyPr>
            <a:noAutofit/>
          </a:bodyPr>
          <a:lstStyle/>
          <a:p>
            <a:pPr algn="ctr"/>
            <a:r>
              <a:rPr lang="en-US" sz="6000" dirty="0">
                <a:latin typeface="Arial" panose="020B0604020202020204" pitchFamily="34" charset="0"/>
                <a:cs typeface="Arial" panose="020B0604020202020204" pitchFamily="34" charset="0"/>
              </a:rPr>
              <a:t>Engaging key decision makers </a:t>
            </a:r>
          </a:p>
        </p:txBody>
      </p:sp>
      <p:grpSp>
        <p:nvGrpSpPr>
          <p:cNvPr id="16" name="Group 15">
            <a:extLst>
              <a:ext uri="{FF2B5EF4-FFF2-40B4-BE49-F238E27FC236}">
                <a16:creationId xmlns:a16="http://schemas.microsoft.com/office/drawing/2014/main" id="{244E44B4-80A1-4D90-90B5-5A9C06346556}"/>
              </a:ext>
            </a:extLst>
          </p:cNvPr>
          <p:cNvGrpSpPr/>
          <p:nvPr/>
        </p:nvGrpSpPr>
        <p:grpSpPr>
          <a:xfrm>
            <a:off x="914400" y="1595438"/>
            <a:ext cx="11017770" cy="4277009"/>
            <a:chOff x="914400" y="1250665"/>
            <a:chExt cx="11017770" cy="4277009"/>
          </a:xfrm>
        </p:grpSpPr>
        <p:sp>
          <p:nvSpPr>
            <p:cNvPr id="4" name="Rectangle: Rounded Corners 3">
              <a:extLst>
                <a:ext uri="{FF2B5EF4-FFF2-40B4-BE49-F238E27FC236}">
                  <a16:creationId xmlns:a16="http://schemas.microsoft.com/office/drawing/2014/main" id="{C0146CE9-71CF-417B-84AD-BAF5D43C6CEB}"/>
                </a:ext>
              </a:extLst>
            </p:cNvPr>
            <p:cNvSpPr/>
            <p:nvPr/>
          </p:nvSpPr>
          <p:spPr>
            <a:xfrm>
              <a:off x="914400" y="2178049"/>
              <a:ext cx="4699000" cy="33496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Who are key decision makers?</a:t>
              </a:r>
            </a:p>
            <a:p>
              <a:pPr algn="ctr"/>
              <a:r>
                <a:rPr lang="en-US" sz="2800" dirty="0">
                  <a:solidFill>
                    <a:schemeClr val="tx1"/>
                  </a:solidFill>
                  <a:latin typeface="Arial" panose="020B0604020202020204" pitchFamily="34" charset="0"/>
                  <a:cs typeface="Arial" panose="020B0604020202020204" pitchFamily="34" charset="0"/>
                </a:rPr>
                <a:t>People who decide action/ finance at the highest level in the government</a:t>
              </a:r>
            </a:p>
            <a:p>
              <a:pPr algn="ctr"/>
              <a:r>
                <a:rPr lang="en-US" sz="2800" dirty="0" err="1">
                  <a:solidFill>
                    <a:schemeClr val="tx1"/>
                  </a:solidFill>
                  <a:latin typeface="Arial" panose="020B0604020202020204" pitchFamily="34" charset="0"/>
                  <a:cs typeface="Arial" panose="020B0604020202020204" pitchFamily="34" charset="0"/>
                </a:rPr>
                <a:t>Eg.</a:t>
              </a:r>
              <a:r>
                <a:rPr lang="en-US" sz="2800" dirty="0">
                  <a:solidFill>
                    <a:schemeClr val="tx1"/>
                  </a:solidFill>
                  <a:latin typeface="Arial" panose="020B0604020202020204" pitchFamily="34" charset="0"/>
                  <a:cs typeface="Arial" panose="020B0604020202020204" pitchFamily="34" charset="0"/>
                </a:rPr>
                <a:t> President, health minister, governors</a:t>
              </a:r>
            </a:p>
          </p:txBody>
        </p:sp>
        <p:sp>
          <p:nvSpPr>
            <p:cNvPr id="5" name="Rectangle: Rounded Corners 4">
              <a:extLst>
                <a:ext uri="{FF2B5EF4-FFF2-40B4-BE49-F238E27FC236}">
                  <a16:creationId xmlns:a16="http://schemas.microsoft.com/office/drawing/2014/main" id="{38833199-0076-464E-A759-F98E954748AC}"/>
                </a:ext>
              </a:extLst>
            </p:cNvPr>
            <p:cNvSpPr/>
            <p:nvPr/>
          </p:nvSpPr>
          <p:spPr>
            <a:xfrm>
              <a:off x="6451600" y="1250665"/>
              <a:ext cx="5181600" cy="6794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rial" panose="020B0604020202020204" pitchFamily="34" charset="0"/>
                <a:cs typeface="Arial" panose="020B0604020202020204" pitchFamily="34" charset="0"/>
              </a:endParaRPr>
            </a:p>
            <a:p>
              <a:pPr algn="ctr"/>
              <a:r>
                <a:rPr lang="en-US" sz="2400" b="1" dirty="0">
                  <a:solidFill>
                    <a:schemeClr val="tx1"/>
                  </a:solidFill>
                  <a:latin typeface="Arial" panose="020B0604020202020204" pitchFamily="34" charset="0"/>
                  <a:cs typeface="Arial" panose="020B0604020202020204" pitchFamily="34" charset="0"/>
                </a:rPr>
                <a:t>What are the actions you want them to take?</a:t>
              </a:r>
            </a:p>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82000260-1B4F-4786-93F4-2AD015A3A9FE}"/>
                </a:ext>
              </a:extLst>
            </p:cNvPr>
            <p:cNvSpPr/>
            <p:nvPr/>
          </p:nvSpPr>
          <p:spPr>
            <a:xfrm>
              <a:off x="914400" y="1250665"/>
              <a:ext cx="4699000" cy="5651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Who are key decision makers?</a:t>
              </a:r>
            </a:p>
          </p:txBody>
        </p:sp>
        <p:sp>
          <p:nvSpPr>
            <p:cNvPr id="7" name="Rectangle: Rounded Corners 6">
              <a:extLst>
                <a:ext uri="{FF2B5EF4-FFF2-40B4-BE49-F238E27FC236}">
                  <a16:creationId xmlns:a16="http://schemas.microsoft.com/office/drawing/2014/main" id="{189A8A59-717A-4082-8CA8-199560DB6350}"/>
                </a:ext>
              </a:extLst>
            </p:cNvPr>
            <p:cNvSpPr/>
            <p:nvPr/>
          </p:nvSpPr>
          <p:spPr>
            <a:xfrm>
              <a:off x="6578600" y="2352611"/>
              <a:ext cx="5353570" cy="8255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800" dirty="0">
                <a:solidFill>
                  <a:schemeClr val="tx1"/>
                </a:solidFill>
                <a:latin typeface="Arial" panose="020B0604020202020204" pitchFamily="34" charset="0"/>
                <a:cs typeface="Arial" panose="020B0604020202020204" pitchFamily="34" charset="0"/>
              </a:endParaRPr>
            </a:p>
            <a:p>
              <a:pPr algn="ctr"/>
              <a:r>
                <a:rPr lang="en-US" sz="2800" dirty="0">
                  <a:solidFill>
                    <a:schemeClr val="tx1"/>
                  </a:solidFill>
                  <a:latin typeface="Arial" panose="020B0604020202020204" pitchFamily="34" charset="0"/>
                  <a:cs typeface="Arial" panose="020B0604020202020204" pitchFamily="34" charset="0"/>
                </a:rPr>
                <a:t>Develop guidelines/ policies/laws</a:t>
              </a:r>
            </a:p>
            <a:p>
              <a:pPr algn="ct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F26268B-4F67-4D4E-A4E9-4739D0376A96}"/>
                </a:ext>
              </a:extLst>
            </p:cNvPr>
            <p:cNvSpPr/>
            <p:nvPr/>
          </p:nvSpPr>
          <p:spPr>
            <a:xfrm>
              <a:off x="6578599" y="3570285"/>
              <a:ext cx="5353569" cy="6953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dirty="0">
                <a:solidFill>
                  <a:schemeClr val="tx1"/>
                </a:solidFill>
                <a:latin typeface="Arial" panose="020B0604020202020204" pitchFamily="34" charset="0"/>
                <a:cs typeface="Arial" panose="020B0604020202020204" pitchFamily="34" charset="0"/>
              </a:endParaRPr>
            </a:p>
            <a:p>
              <a:pPr algn="ctr"/>
              <a:r>
                <a:rPr lang="en-US" sz="3200" dirty="0">
                  <a:solidFill>
                    <a:schemeClr val="tx1"/>
                  </a:solidFill>
                  <a:latin typeface="Arial" panose="020B0604020202020204" pitchFamily="34" charset="0"/>
                  <a:cs typeface="Arial" panose="020B0604020202020204" pitchFamily="34" charset="0"/>
                </a:rPr>
                <a:t>Increase budget</a:t>
              </a:r>
            </a:p>
            <a:p>
              <a:pPr algn="ctr"/>
              <a:endParaRPr lang="en-US" sz="3200"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5CC24474-86CD-4EB1-85F1-E22ACD27DCD3}"/>
                </a:ext>
              </a:extLst>
            </p:cNvPr>
            <p:cNvSpPr/>
            <p:nvPr/>
          </p:nvSpPr>
          <p:spPr>
            <a:xfrm>
              <a:off x="6578600" y="4781025"/>
              <a:ext cx="5353568" cy="57208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3200" dirty="0">
                <a:solidFill>
                  <a:schemeClr val="tx1"/>
                </a:solidFill>
                <a:latin typeface="Arial" panose="020B0604020202020204" pitchFamily="34" charset="0"/>
                <a:cs typeface="Arial" panose="020B0604020202020204" pitchFamily="34" charset="0"/>
              </a:endParaRPr>
            </a:p>
            <a:p>
              <a:pPr algn="ctr"/>
              <a:r>
                <a:rPr lang="en-US" sz="3200" dirty="0">
                  <a:solidFill>
                    <a:schemeClr val="tx1"/>
                  </a:solidFill>
                  <a:latin typeface="Arial" panose="020B0604020202020204" pitchFamily="34" charset="0"/>
                  <a:cs typeface="Arial" panose="020B0604020202020204" pitchFamily="34" charset="0"/>
                </a:rPr>
                <a:t>Agree to expand services </a:t>
              </a:r>
            </a:p>
            <a:p>
              <a:pPr algn="ctr"/>
              <a:endParaRPr lang="en-US" sz="3200" dirty="0">
                <a:solidFill>
                  <a:schemeClr val="tx1"/>
                </a:solidFill>
                <a:latin typeface="Arial" panose="020B0604020202020204" pitchFamily="34" charset="0"/>
                <a:cs typeface="Arial" panose="020B0604020202020204" pitchFamily="34" charset="0"/>
              </a:endParaRPr>
            </a:p>
          </p:txBody>
        </p:sp>
        <p:cxnSp>
          <p:nvCxnSpPr>
            <p:cNvPr id="11" name="Straight Arrow Connector 10">
              <a:extLst>
                <a:ext uri="{FF2B5EF4-FFF2-40B4-BE49-F238E27FC236}">
                  <a16:creationId xmlns:a16="http://schemas.microsoft.com/office/drawing/2014/main" id="{DDC6C48F-31A6-4105-A27F-446ACC5CF031}"/>
                </a:ext>
              </a:extLst>
            </p:cNvPr>
            <p:cNvCxnSpPr>
              <a:cxnSpLocks/>
              <a:stCxn id="4" idx="3"/>
              <a:endCxn id="7" idx="1"/>
            </p:cNvCxnSpPr>
            <p:nvPr/>
          </p:nvCxnSpPr>
          <p:spPr>
            <a:xfrm flipV="1">
              <a:off x="5613400" y="2765391"/>
              <a:ext cx="965200" cy="1087471"/>
            </a:xfrm>
            <a:prstGeom prst="straightConnector1">
              <a:avLst/>
            </a:prstGeom>
            <a:ln>
              <a:tailEnd type="triangle" w="sm" len="sm"/>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AFBC736-E292-406E-A23A-D6AB4708D437}"/>
                </a:ext>
              </a:extLst>
            </p:cNvPr>
            <p:cNvCxnSpPr>
              <a:cxnSpLocks/>
              <a:stCxn id="4" idx="3"/>
              <a:endCxn id="8" idx="1"/>
            </p:cNvCxnSpPr>
            <p:nvPr/>
          </p:nvCxnSpPr>
          <p:spPr>
            <a:xfrm>
              <a:off x="5613400" y="3852862"/>
              <a:ext cx="965199" cy="65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3F5DC0D-9E6B-4DED-8673-C2C29D23E546}"/>
                </a:ext>
              </a:extLst>
            </p:cNvPr>
            <p:cNvCxnSpPr>
              <a:cxnSpLocks/>
              <a:stCxn id="4" idx="3"/>
              <a:endCxn id="9" idx="1"/>
            </p:cNvCxnSpPr>
            <p:nvPr/>
          </p:nvCxnSpPr>
          <p:spPr>
            <a:xfrm>
              <a:off x="5613400" y="3852862"/>
              <a:ext cx="965200" cy="1214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284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5E4E9DD-9EBD-4A4E-ABCE-49488A6D850F}"/>
              </a:ext>
            </a:extLst>
          </p:cNvPr>
          <p:cNvGraphicFramePr/>
          <p:nvPr>
            <p:extLst>
              <p:ext uri="{D42A27DB-BD31-4B8C-83A1-F6EECF244321}">
                <p14:modId xmlns:p14="http://schemas.microsoft.com/office/powerpoint/2010/main" val="2435273843"/>
              </p:ext>
            </p:extLst>
          </p:nvPr>
        </p:nvGraphicFramePr>
        <p:xfrm>
          <a:off x="1049311" y="719666"/>
          <a:ext cx="9878519" cy="5441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40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A81281-C125-4F82-9930-1F27C0E81B5E}"/>
              </a:ext>
            </a:extLst>
          </p:cNvPr>
          <p:cNvPicPr>
            <a:picLocks noChangeAspect="1"/>
          </p:cNvPicPr>
          <p:nvPr/>
        </p:nvPicPr>
        <p:blipFill>
          <a:blip r:embed="rId3"/>
          <a:stretch>
            <a:fillRect/>
          </a:stretch>
        </p:blipFill>
        <p:spPr>
          <a:xfrm>
            <a:off x="330200" y="1447790"/>
            <a:ext cx="11542010" cy="5310062"/>
          </a:xfrm>
          <a:prstGeom prst="rect">
            <a:avLst/>
          </a:prstGeom>
        </p:spPr>
      </p:pic>
      <p:sp>
        <p:nvSpPr>
          <p:cNvPr id="4" name="Title 3">
            <a:extLst>
              <a:ext uri="{FF2B5EF4-FFF2-40B4-BE49-F238E27FC236}">
                <a16:creationId xmlns:a16="http://schemas.microsoft.com/office/drawing/2014/main" id="{DD7AA0DC-F1FD-4E23-B508-372F2C934820}"/>
              </a:ext>
            </a:extLst>
          </p:cNvPr>
          <p:cNvSpPr>
            <a:spLocks noGrp="1"/>
          </p:cNvSpPr>
          <p:nvPr>
            <p:ph type="title"/>
          </p:nvPr>
        </p:nvSpPr>
        <p:spPr>
          <a:xfrm>
            <a:off x="134911" y="0"/>
            <a:ext cx="12057089" cy="1633928"/>
          </a:xfrm>
        </p:spPr>
        <p:txBody>
          <a:bodyPr>
            <a:noAutofit/>
          </a:bodyPr>
          <a:lstStyle/>
          <a:p>
            <a:pPr algn="ctr"/>
            <a:r>
              <a:rPr lang="en-US" sz="6000" dirty="0">
                <a:latin typeface="Arial" panose="020B0604020202020204" pitchFamily="34" charset="0"/>
                <a:cs typeface="Arial" panose="020B0604020202020204" pitchFamily="34" charset="0"/>
              </a:rPr>
              <a:t>Stakeholders interests and influence for change</a:t>
            </a:r>
          </a:p>
        </p:txBody>
      </p:sp>
    </p:spTree>
    <p:extLst>
      <p:ext uri="{BB962C8B-B14F-4D97-AF65-F5344CB8AC3E}">
        <p14:creationId xmlns:p14="http://schemas.microsoft.com/office/powerpoint/2010/main" val="524847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Widescreen</PresentationFormat>
  <Paragraphs>133</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Jost</vt:lpstr>
      <vt:lpstr>Open Sans</vt:lpstr>
      <vt:lpstr>Poppins</vt:lpstr>
      <vt:lpstr>Office Theme</vt:lpstr>
      <vt:lpstr>Translating research findings into policy/action</vt:lpstr>
      <vt:lpstr>Knowledge Mobilization</vt:lpstr>
      <vt:lpstr>Knowledge mobilization includes </vt:lpstr>
      <vt:lpstr>Knowledge mobilization</vt:lpstr>
      <vt:lpstr>PowerPoint Presentation</vt:lpstr>
      <vt:lpstr>How to engage the policy makers</vt:lpstr>
      <vt:lpstr>Engaging key decision makers </vt:lpstr>
      <vt:lpstr>PowerPoint Presentation</vt:lpstr>
      <vt:lpstr>Stakeholders interests and influence for change</vt:lpstr>
      <vt:lpstr>How to reach out to the policy-makers/ stakeholders</vt:lpstr>
      <vt:lpstr>PowerPoint Presentation</vt:lpstr>
      <vt:lpstr>A good key message</vt:lpstr>
      <vt:lpstr>PowerPoint Presentation</vt:lpstr>
      <vt:lpstr>How to deliver a message</vt:lpstr>
      <vt:lpstr>PowerPoint Presentation</vt:lpstr>
      <vt:lpstr>PowerPoint Presentation</vt:lpstr>
      <vt:lpstr>Effective storytelling</vt:lpstr>
      <vt:lpstr>Tell a story </vt:lpstr>
      <vt:lpstr>Story of resilience during Covid 19 Pandemic </vt:lpstr>
      <vt:lpstr>PowerPoint Presentation</vt:lpstr>
      <vt:lpstr>Storytelling combines emotions and acts human narratives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research findings into policy/action</dc:title>
  <dc:creator>Poonam Rishal</dc:creator>
  <cp:lastModifiedBy>Helen Bolton</cp:lastModifiedBy>
  <cp:revision>7</cp:revision>
  <dcterms:created xsi:type="dcterms:W3CDTF">2022-01-28T13:24:13Z</dcterms:created>
  <dcterms:modified xsi:type="dcterms:W3CDTF">2022-04-12T14:22:39Z</dcterms:modified>
</cp:coreProperties>
</file>